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51444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Accounts (count)</c:v>
                </c:pt>
              </c:strCache>
            </c:strRef>
          </c:tx>
          <c:spPr>
            <a:solidFill>
              <a:srgbClr val="810E0E"/>
            </a:solidFill>
            <a:ln>
              <a:solidFill>
                <a:srgbClr val="810E0E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Accounts targeted</c:v>
                </c:pt>
                <c:pt idx="1">
                  <c:v>Accounts contacted</c:v>
                </c:pt>
                <c:pt idx="2">
                  <c:v>Meetings scheduled</c:v>
                </c:pt>
                <c:pt idx="3">
                  <c:v>Pilot commitments</c:v>
                </c:pt>
                <c:pt idx="4">
                  <c:v>Annual contracts signed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18</c:v>
                </c:pt>
                <c:pt idx="2">
                  <c:v>12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000000"/>
                </a:solidFill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>
          <c:spPr>
            <a:ln w="2540"/>
          </c:spPr>
        </c:majorGridlines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000000"/>
                </a:solidFill>
              </a:defRPr>
            </a:pPr>
          </a:p>
        </c:txPr>
        <c:crossAx val="-2068027336"/>
        <c:crosses val="autoZero"/>
      </c:valAx>
    </c:plotArea>
    <c:legend>
      <c:legendPos val="t"/>
      <c:txPr>
        <a:bodyPr/>
        <a:lstStyle/>
        <a:p>
          <a:pPr>
            <a:defRPr sz="1000">
              <a:solidFill>
                <a:srgbClr val="000000"/>
              </a:solidFill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Monthly leads (LHS)</c:v>
                </c:pt>
              </c:strCache>
            </c:strRef>
          </c:tx>
          <c:spPr>
            <a:solidFill>
              <a:srgbClr val="810E0E"/>
            </a:solidFill>
            <a:ln>
              <a:solidFill>
                <a:srgbClr val="810E0E"/>
              </a:solidFill>
            </a:ln>
          </c:spPr>
          <c:dLbls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Google Search</c:v>
                </c:pt>
                <c:pt idx="1">
                  <c:v>LinkedIn</c:v>
                </c:pt>
                <c:pt idx="2">
                  <c:v>Webinar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180</c:v>
                </c:pt>
                <c:pt idx="1">
                  <c:v>100</c:v>
                </c:pt>
                <c:pt idx="2">
                  <c:v>40</c:v>
                </c:pt>
              </c:numCache>
            </c:numRef>
          </c:val>
        </c:ser>
        <c:axId val="-2068027336"/>
        <c:axId val="-211399444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Conversion rate (%) (RHS)</c:v>
                </c:pt>
              </c:strCache>
            </c:strRef>
          </c:tx>
          <c:dLbls>
            <c:txPr>
              <a:bodyPr/>
              <a:lstStyle/>
              <a:p>
                <a:pPr>
                  <a:defRPr sz="800">
                    <a:solidFill>
                      <a:srgbClr val="000000"/>
                    </a:solidFill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Google Search</c:v>
                </c:pt>
                <c:pt idx="1">
                  <c:v>LinkedIn</c:v>
                </c:pt>
                <c:pt idx="2">
                  <c:v>Webinar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3.5</c:v>
                </c:pt>
                <c:pt idx="1">
                  <c:v>2.5</c:v>
                </c:pt>
                <c:pt idx="2">
                  <c:v>20</c:v>
                </c:pt>
              </c:numCache>
            </c:numRef>
          </c:val>
          <c:marker>
            <c:symbol val="circle"/>
            <c:size val="3"/>
          </c:marker>
          <c:spPr>
            <a:solidFill>
              <a:srgbClr val="E14D30"/>
            </a:solidFill>
            <a:ln w="28575">
              <a:solidFill>
                <a:srgbClr val="E14D30"/>
              </a:solidFill>
            </a:ln>
          </c:spPr>
          <c:smooth val="0"/>
        </c:ser>
        <c:axId val="-2068027336"/>
        <c:axId val="-2113993440"/>
      </c:line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0">
                <a:solidFill>
                  <a:srgbClr val="000000"/>
                </a:solidFill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/>
        <c:delete val="0"/>
        <c:axPos val="l"/>
        <c:majorGridlines/>
        <c:majorTickMark val="out"/>
        <c:minorTickMark val="none"/>
        <c:tickLblPos val="nextTo"/>
        <c:crossAx val="-2068027336"/>
        <c:crosses val="autoZero"/>
        <c:txPr>
          <a:bodyPr/>
          <a:lstStyle/>
          <a:p>
            <a:pPr>
              <a:defRPr sz="800" b="0">
                <a:solidFill>
                  <a:srgbClr val="000000"/>
                </a:solidFill>
              </a:defRPr>
            </a:pPr>
            <a:endParaRPr lang="en-US"/>
          </a:p>
        </c:txPr>
      </c:valAx>
      <c:valAx>
        <c:axId val="-2113993440"/>
        <c:scaling/>
        <c:delete val="0"/>
        <c:axPos val="r"/>
        <c:majorGridlines>
          <c:spPr>
            <a:ln w="2540"/>
          </c:spPr>
        </c:majorGridlines>
        <c:majorTickMark val="out"/>
        <c:minorTickMark val="none"/>
        <c:tickLblPos val="nextTo"/>
        <c:crossAx val="-2068027336"/>
        <c:crosses val="autoZero"/>
        <c:txPr>
          <a:bodyPr/>
          <a:lstStyle/>
          <a:p>
            <a:pPr>
              <a:defRPr sz="800" b="0">
                <a:solidFill>
                  <a:srgbClr val="000000"/>
                </a:solidFill>
              </a:defRPr>
            </a:pPr>
            <a:endParaRPr lang="en-US"/>
          </a:p>
        </c:txPr>
      </c:valAx>
    </c:plotArea>
    <c:legend>
      <c:legendPos val="t"/>
      <c:txPr>
        <a:bodyPr/>
        <a:lstStyle/>
        <a:p>
          <a:pPr>
            <a:defRPr sz="1000">
              <a:solidFill>
                <a:srgbClr val="000000"/>
              </a:solidFill>
            </a:defRPr>
          </a:pPr>
        </a:p>
      </c:txPr>
    </c:legend>
    <c:dispBlanksAs val="gap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487"/>
            <a:ext cx="9144000" cy="2562225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745200"/>
            <a:ext cx="8478000" cy="1166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3200" b="1">
                <a:solidFill>
                  <a:srgbClr val="000000"/>
                </a:solidFill>
                <a:latin typeface="Arial"/>
              </a:rPr>
              <a:t>Greenlight UAE market entry</a:t>
            </a:r>
            <a:r>
              <a:rPr sz="3200" b="1">
                <a:solidFill>
                  <a:srgbClr val="000000"/>
                </a:solidFill>
                <a:latin typeface="Arial"/>
              </a:rPr>
              <a:t> in real estate certification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0" y="1915200"/>
            <a:ext cx="8478000" cy="3996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6B7280"/>
                </a:solidFill>
                <a:latin typeface="Arial"/>
              </a:rPr>
              <a:t>Proposal for </a:t>
            </a:r>
            <a:r>
              <a:rPr sz="1400" b="1">
                <a:solidFill>
                  <a:srgbClr val="6B7280"/>
                </a:solidFill>
                <a:latin typeface="Arial"/>
              </a:rPr>
              <a:t>Founder</a:t>
            </a:r>
            <a:r>
              <a:rPr sz="1400">
                <a:solidFill>
                  <a:srgbClr val="6B7280"/>
                </a:solidFill>
                <a:latin typeface="Arial"/>
              </a:rPr>
              <a:t> and </a:t>
            </a:r>
            <a:r>
              <a:rPr sz="1400" b="1">
                <a:solidFill>
                  <a:srgbClr val="6B7280"/>
                </a:solidFill>
                <a:latin typeface="Arial"/>
              </a:rPr>
              <a:t>Head of Growth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812" y="334800"/>
            <a:ext cx="693975" cy="1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34800" y="1209600"/>
            <a:ext cx="8478000" cy="319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100" b="1">
                <a:solidFill>
                  <a:srgbClr val="000000"/>
                </a:solidFill>
                <a:latin typeface="Arial"/>
              </a:rPr>
              <a:t>External sources used (public):</a:t>
            </a:r>
          </a:p>
          <a:p>
            <a:pPr algn="l">
              <a:lnSpc>
                <a:spcPct val="125000"/>
              </a:lnSpc>
            </a:pPr>
            <a:r>
              <a:rPr sz="1100">
                <a:solidFill>
                  <a:srgbClr val="000000"/>
                </a:solidFill>
                <a:latin typeface="Arial"/>
              </a:rPr>
              <a:t>KHDA: “Issuing an Educational Services Permit for a Training Institute” (fees, timeline; page updated Oct 6, 2025)</a:t>
            </a:r>
          </a:p>
          <a:p>
            <a:pPr algn="l">
              <a:lnSpc>
                <a:spcPct val="125000"/>
              </a:lnSpc>
            </a:pPr>
            <a:r>
              <a:rPr sz="1100">
                <a:solidFill>
                  <a:srgbClr val="000000"/>
                </a:solidFill>
                <a:latin typeface="Arial"/>
              </a:rPr>
              <a:t>Dubai Executive Council Resolution No. (50) of 2015 (training authorisation requirement)</a:t>
            </a:r>
          </a:p>
          <a:p>
            <a:pPr algn="l">
              <a:lnSpc>
                <a:spcPct val="125000"/>
              </a:lnSpc>
            </a:pPr>
            <a:r>
              <a:rPr sz="1100">
                <a:solidFill>
                  <a:srgbClr val="000000"/>
                </a:solidFill>
                <a:latin typeface="Arial"/>
              </a:rPr>
              <a:t>Dubai Land Department: FAQ (real estate qualification course requirement; broker documentation)</a:t>
            </a:r>
          </a:p>
          <a:p>
            <a:pPr algn="l">
              <a:lnSpc>
                <a:spcPct val="125000"/>
              </a:lnSpc>
            </a:pPr>
            <a:r>
              <a:rPr sz="1100">
                <a:solidFill>
                  <a:srgbClr val="000000"/>
                </a:solidFill>
                <a:latin typeface="Arial"/>
              </a:rPr>
              <a:t>Dubai Land Department: Training eServices page (training logistics)</a:t>
            </a:r>
          </a:p>
          <a:p>
            <a:pPr algn="l">
              <a:lnSpc>
                <a:spcPct val="125000"/>
              </a:lnSpc>
            </a:pPr>
            <a:r>
              <a:rPr sz="1100">
                <a:solidFill>
                  <a:srgbClr val="000000"/>
                </a:solidFill>
                <a:latin typeface="Arial"/>
              </a:rPr>
              <a:t>Grand View Research: UAE e-learning services market highlights (2024 revenue; 2030 forecast)</a:t>
            </a:r>
          </a:p>
          <a:p>
            <a:pPr algn="l">
              <a:lnSpc>
                <a:spcPct val="125000"/>
              </a:lnSpc>
            </a:pPr>
            <a:r>
              <a:rPr sz="1100">
                <a:solidFill>
                  <a:srgbClr val="000000"/>
                </a:solidFill>
                <a:latin typeface="Arial"/>
              </a:rPr>
              <a:t>Grand View Research: UAE corporate e-learning market highlights (2024 revenue; CAGR)</a:t>
            </a:r>
          </a:p>
          <a:p>
            <a:pPr algn="l">
              <a:lnSpc>
                <a:spcPct val="110000"/>
              </a:lnSpc>
            </a:pPr>
            <a:r>
              <a:rPr sz="1100" b="1">
                <a:solidFill>
                  <a:srgbClr val="000000"/>
                </a:solidFill>
                <a:latin typeface="Arial"/>
              </a:rPr>
              <a:t>Client inputs required to finalise ROI:</a:t>
            </a:r>
          </a:p>
          <a:p>
            <a:pPr algn="l">
              <a:lnSpc>
                <a:spcPct val="125000"/>
              </a:lnSpc>
            </a:pPr>
            <a:r>
              <a:rPr sz="1100" b="1">
                <a:solidFill>
                  <a:srgbClr val="000000"/>
                </a:solidFill>
                <a:latin typeface="Arial"/>
              </a:rPr>
              <a:t>Target revenue per student</a:t>
            </a:r>
            <a:r>
              <a:rPr sz="1100">
                <a:solidFill>
                  <a:srgbClr val="000000"/>
                </a:solidFill>
                <a:latin typeface="Arial"/>
              </a:rPr>
              <a:t> (your assumption or current average)</a:t>
            </a:r>
          </a:p>
          <a:p>
            <a:pPr algn="l">
              <a:lnSpc>
                <a:spcPct val="125000"/>
              </a:lnSpc>
            </a:pPr>
            <a:r>
              <a:rPr sz="1100">
                <a:solidFill>
                  <a:srgbClr val="000000"/>
                </a:solidFill>
                <a:latin typeface="Arial"/>
              </a:rPr>
              <a:t>Pricing constraints (B2B seat price, cohort bundles, employer subsidy)</a:t>
            </a:r>
          </a:p>
          <a:p>
            <a:pPr algn="l">
              <a:lnSpc>
                <a:spcPct val="125000"/>
              </a:lnSpc>
            </a:pPr>
            <a:r>
              <a:rPr sz="1100">
                <a:solidFill>
                  <a:srgbClr val="000000"/>
                </a:solidFill>
                <a:latin typeface="Arial"/>
              </a:rPr>
              <a:t>Target segments to prioritise (Dubai-first vs UAE-wide)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F97316"/>
                </a:solidFill>
                <a:latin typeface="Arial"/>
              </a:rPr>
              <a:t>Sources and assumptions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812" y="334800"/>
            <a:ext cx="693975" cy="1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F97316"/>
                </a:solidFill>
                <a:latin typeface="Arial"/>
              </a:rPr>
              <a:t>Decision and expected outcomes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34800" y="2980800"/>
            <a:ext cx="4168800" cy="1828800"/>
          </a:xfrm>
          <a:prstGeom prst="rect">
            <a:avLst/>
          </a:prstGeom>
          <a:solidFill>
            <a:srgbClr val="F1EAE4"/>
          </a:solidFill>
          <a:ln w="14400">
            <a:solidFill>
              <a:srgbClr val="F7F4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Oval 4"/>
          <p:cNvSpPr/>
          <p:nvPr/>
        </p:nvSpPr>
        <p:spPr>
          <a:xfrm>
            <a:off x="489600" y="2811600"/>
            <a:ext cx="352800" cy="352800"/>
          </a:xfrm>
          <a:prstGeom prst="ellipse">
            <a:avLst/>
          </a:prstGeom>
          <a:solidFill>
            <a:srgbClr val="F1EAE4"/>
          </a:solidFill>
          <a:ln w="43200">
            <a:solidFill>
              <a:srgbClr val="F7F4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334800" y="3754800"/>
            <a:ext cx="4168800" cy="1054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A clear </a:t>
            </a:r>
            <a:r>
              <a:rPr sz="1400" b="1">
                <a:solidFill>
                  <a:srgbClr val="000000"/>
                </a:solidFill>
                <a:latin typeface="Arial"/>
              </a:rPr>
              <a:t>full-launch</a:t>
            </a:r>
            <a:r>
              <a:rPr sz="1400">
                <a:solidFill>
                  <a:srgbClr val="000000"/>
                </a:solidFill>
                <a:latin typeface="Arial"/>
              </a:rPr>
              <a:t> decision prevents slow entry and missed share while incumbents lock in brokerages.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00" y="3164399"/>
            <a:ext cx="41688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What you are approving today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4000" y="2980800"/>
            <a:ext cx="4168800" cy="1828800"/>
          </a:xfrm>
          <a:prstGeom prst="rect">
            <a:avLst/>
          </a:prstGeom>
          <a:solidFill>
            <a:srgbClr val="F1EAE4"/>
          </a:solidFill>
          <a:ln w="14400">
            <a:solidFill>
              <a:srgbClr val="F7F4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Oval 8"/>
          <p:cNvSpPr/>
          <p:nvPr/>
        </p:nvSpPr>
        <p:spPr>
          <a:xfrm>
            <a:off x="4798800" y="2811600"/>
            <a:ext cx="352800" cy="352800"/>
          </a:xfrm>
          <a:prstGeom prst="ellipse">
            <a:avLst/>
          </a:prstGeom>
          <a:solidFill>
            <a:srgbClr val="F1EAE4"/>
          </a:solidFill>
          <a:ln w="43200">
            <a:solidFill>
              <a:srgbClr val="F7F4F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4644000" y="3754800"/>
            <a:ext cx="4168800" cy="1054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Launch-ready</a:t>
            </a:r>
            <a:r>
              <a:rPr sz="1400">
                <a:solidFill>
                  <a:srgbClr val="000000"/>
                </a:solidFill>
                <a:latin typeface="Arial"/>
              </a:rPr>
              <a:t> model: licensing pathway, positioning, pricing, GTM plan, KPI dashboard, and a first-cohort pipeline.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0" y="3164399"/>
            <a:ext cx="41688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What you will have in 90 days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0" y="1206000"/>
            <a:ext cx="8326800" cy="11664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600">
                <a:solidFill>
                  <a:srgbClr val="000000"/>
                </a:solidFill>
                <a:latin typeface="Arial"/>
              </a:rPr>
              <a:t>Approve a </a:t>
            </a:r>
            <a:r>
              <a:rPr sz="1600" b="1">
                <a:solidFill>
                  <a:srgbClr val="000000"/>
                </a:solidFill>
                <a:latin typeface="Arial"/>
              </a:rPr>
              <a:t>90-day UAE launch strategy sprint</a:t>
            </a:r>
            <a:r>
              <a:rPr sz="1600">
                <a:solidFill>
                  <a:srgbClr val="000000"/>
                </a:solidFill>
                <a:latin typeface="Arial"/>
              </a:rPr>
              <a:t> to enter real estate professional certification with a defensible position versus incumbents.</a:t>
            </a:r>
          </a:p>
          <a:p>
            <a:pPr algn="l">
              <a:lnSpc>
                <a:spcPct val="110000"/>
              </a:lnSpc>
            </a:pPr>
            <a:r>
              <a:rPr sz="1600" i="1">
                <a:solidFill>
                  <a:srgbClr val="000000"/>
                </a:solidFill>
                <a:latin typeface="Arial"/>
              </a:rPr>
              <a:t>Focus: long-term market share growth, with compliance and channel economics fully modelled.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4800" y="1350000"/>
            <a:ext cx="21600" cy="673200"/>
          </a:xfrm>
          <a:prstGeom prst="rect">
            <a:avLst/>
          </a:prstGeom>
          <a:solidFill>
            <a:srgbClr val="E87B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00" y="2890800"/>
            <a:ext cx="190800" cy="19080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600" y="2890800"/>
            <a:ext cx="190800" cy="190800"/>
          </a:xfrm>
          <a:prstGeom prst="rect">
            <a:avLst/>
          </a:prstGeom>
          <a:ln>
            <a:noFill/>
          </a:ln>
        </p:spPr>
      </p:pic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812" y="334800"/>
            <a:ext cx="693975" cy="1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34800" y="1209600"/>
            <a:ext cx="4028400" cy="3603600"/>
          </a:xfrm>
          <a:prstGeom prst="rect">
            <a:avLst/>
          </a:prstGeom>
          <a:solidFill>
            <a:srgbClr val="F1EA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334800" y="2037600"/>
            <a:ext cx="3099600" cy="2772000"/>
          </a:xfrm>
          <a:prstGeom prst="rect">
            <a:avLst/>
          </a:prstGeom>
          <a:solidFill>
            <a:srgbClr val="F7F4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334800" y="2862000"/>
            <a:ext cx="2178000" cy="1947600"/>
          </a:xfrm>
          <a:prstGeom prst="rect">
            <a:avLst/>
          </a:prstGeom>
          <a:solidFill>
            <a:srgbClr val="E87B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334800" y="4370400"/>
            <a:ext cx="2178000" cy="439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FFFFFF"/>
                </a:solidFill>
                <a:latin typeface="Arial"/>
              </a:rPr>
              <a:t>TBD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00" y="2422800"/>
            <a:ext cx="3099600" cy="439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000000"/>
                </a:solidFill>
                <a:latin typeface="Arial"/>
              </a:rPr>
              <a:t>$1.51B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00" y="1598400"/>
            <a:ext cx="3099600" cy="439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000000"/>
                </a:solidFill>
                <a:latin typeface="Arial"/>
              </a:rPr>
              <a:t>$3.65B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800" y="2199600"/>
            <a:ext cx="2178000" cy="223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SAM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800" y="4147200"/>
            <a:ext cx="2178000" cy="223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SOM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800" y="1375200"/>
            <a:ext cx="2178000" cy="2232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TAM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0800" y="1598400"/>
            <a:ext cx="3920400" cy="651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Growing to </a:t>
            </a:r>
            <a:r>
              <a:rPr sz="1400" b="1">
                <a:solidFill>
                  <a:srgbClr val="000000"/>
                </a:solidFill>
                <a:latin typeface="Arial"/>
              </a:rPr>
              <a:t>$7.68B</a:t>
            </a:r>
            <a:r>
              <a:rPr sz="1400">
                <a:solidFill>
                  <a:srgbClr val="000000"/>
                </a:solidFill>
                <a:latin typeface="Arial"/>
              </a:rPr>
              <a:t> by 2030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0800" y="1209600"/>
            <a:ext cx="37584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6B7280"/>
                </a:solidFill>
                <a:latin typeface="Arial"/>
              </a:rPr>
              <a:t>UAE e-learning services (2024)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0800" y="2786400"/>
            <a:ext cx="3920400" cy="651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Forecast CAGR </a:t>
            </a:r>
            <a:r>
              <a:rPr sz="1400" b="1">
                <a:solidFill>
                  <a:srgbClr val="000000"/>
                </a:solidFill>
                <a:latin typeface="Arial"/>
              </a:rPr>
              <a:t>21.8%</a:t>
            </a:r>
            <a:r>
              <a:rPr sz="1400">
                <a:solidFill>
                  <a:srgbClr val="000000"/>
                </a:solidFill>
                <a:latin typeface="Arial"/>
              </a:rPr>
              <a:t> (2025–30)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0800" y="2394000"/>
            <a:ext cx="37584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6B7280"/>
                </a:solidFill>
                <a:latin typeface="Arial"/>
              </a:rPr>
              <a:t>UAE corporate e-learning (2024)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0800" y="3970800"/>
            <a:ext cx="3920400" cy="651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Sized in sprint using </a:t>
            </a:r>
            <a:r>
              <a:rPr sz="1400" b="1">
                <a:solidFill>
                  <a:srgbClr val="000000"/>
                </a:solidFill>
                <a:latin typeface="Arial"/>
              </a:rPr>
              <a:t>#learners × revenue per student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80800" y="3581999"/>
            <a:ext cx="37584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6B7280"/>
                </a:solidFill>
                <a:latin typeface="Arial"/>
              </a:rPr>
              <a:t>Real estate certification spend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F97316"/>
                </a:solidFill>
                <a:latin typeface="Arial"/>
              </a:rPr>
              <a:t>Market sizing and near-term focus</a:t>
            </a:r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812" y="334800"/>
            <a:ext cx="693975" cy="1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F97316"/>
                </a:solidFill>
                <a:latin typeface="Arial"/>
              </a:rPr>
              <a:t>Competitive map: access vs scale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800" y="1209600"/>
            <a:ext cx="4237200" cy="1800000"/>
          </a:xfrm>
          <a:prstGeom prst="rect">
            <a:avLst/>
          </a:prstGeom>
          <a:solidFill>
            <a:srgbClr val="F1EA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334800" y="3009600"/>
            <a:ext cx="4237200" cy="1800000"/>
          </a:xfrm>
          <a:prstGeom prst="rect">
            <a:avLst/>
          </a:prstGeom>
          <a:solidFill>
            <a:srgbClr val="F7F4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4572000" y="1209600"/>
            <a:ext cx="4237200" cy="1800000"/>
          </a:xfrm>
          <a:prstGeom prst="rect">
            <a:avLst/>
          </a:prstGeom>
          <a:solidFill>
            <a:srgbClr val="F7F4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4572000" y="3009600"/>
            <a:ext cx="4237200" cy="1800000"/>
          </a:xfrm>
          <a:prstGeom prst="rect">
            <a:avLst/>
          </a:prstGeom>
          <a:solidFill>
            <a:srgbClr val="F1EA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334800" y="15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White space</a:t>
            </a:r>
            <a:r>
              <a:rPr sz="1400">
                <a:solidFill>
                  <a:srgbClr val="000000"/>
                </a:solidFill>
                <a:latin typeface="Arial"/>
              </a:rPr>
              <a:t>: KHDA-permitted, RERA-aligned, bilingual cohorts sold B2B to brokerages with digital delivery and measurable outcomes.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0" y="12780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88400" y="12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High access, high scale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5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Small local trainers: classroom-led, limited tech, fragmented brand; hard to win enterprise rollouts.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00" y="12780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025600" y="12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Low access, low scale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1200" y="33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Generic online providers: scalable content, </a:t>
            </a:r>
            <a:r>
              <a:rPr sz="1400" i="1">
                <a:solidFill>
                  <a:srgbClr val="000000"/>
                </a:solidFill>
                <a:latin typeface="Arial"/>
              </a:rPr>
              <a:t>weak regulatory legitimacy</a:t>
            </a:r>
            <a:r>
              <a:rPr sz="1400">
                <a:solidFill>
                  <a:srgbClr val="000000"/>
                </a:solidFill>
                <a:latin typeface="Arial"/>
              </a:rPr>
              <a:t>; compete mainly on price and SEO.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0" y="30816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784800" y="30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Low access, high scale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0" y="3398400"/>
            <a:ext cx="4237200" cy="14112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Official and approved training pathways: strong legitimacy, but </a:t>
            </a:r>
            <a:r>
              <a:rPr sz="1400" i="1">
                <a:solidFill>
                  <a:srgbClr val="000000"/>
                </a:solidFill>
                <a:latin typeface="Arial"/>
              </a:rPr>
              <a:t>limited product differentiation</a:t>
            </a:r>
            <a:r>
              <a:rPr sz="1400">
                <a:solidFill>
                  <a:srgbClr val="000000"/>
                </a:solidFill>
                <a:latin typeface="Arial"/>
              </a:rPr>
              <a:t> and weaker performance marketing loops.</a:t>
            </a:r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600" y="30816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5025600" y="3009600"/>
            <a:ext cx="37836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High access, low scale</a:t>
            </a:r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812" y="334800"/>
            <a:ext cx="693975" cy="1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34800" y="1209600"/>
            <a:ext cx="8478000" cy="554400"/>
          </a:xfrm>
          <a:prstGeom prst="rect">
            <a:avLst/>
          </a:prstGeom>
          <a:solidFill>
            <a:srgbClr val="E87B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334800" y="2318400"/>
            <a:ext cx="8478000" cy="554400"/>
          </a:xfrm>
          <a:prstGeom prst="rect">
            <a:avLst/>
          </a:prstGeom>
          <a:solidFill>
            <a:srgbClr val="F7F4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25848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AED 15k–25k fee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800" y="12096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Requirement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4400" y="12096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Pathway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0400" y="12096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Mitigation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48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Qual course required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848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Certifier approval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944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8 working days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4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DLD/DREI + exam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944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MOUs, syllabus review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04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Start wk1 doc pack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04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Partner w approved inst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004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Pre-align outcomes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200" y="17640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KHDA permit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5200" y="23184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RERA alignment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5200" y="2872800"/>
            <a:ext cx="1965600" cy="554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Credentialing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F97316"/>
                </a:solidFill>
                <a:latin typeface="Arial"/>
              </a:rPr>
              <a:t>Regulatory path and mitigations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4800" y="3430800"/>
            <a:ext cx="8478000" cy="10800"/>
          </a:xfrm>
          <a:prstGeom prst="rect">
            <a:avLst/>
          </a:prstGeom>
          <a:solidFill>
            <a:srgbClr val="F7F4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812" y="334800"/>
            <a:ext cx="693975" cy="1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F97316"/>
                </a:solidFill>
                <a:latin typeface="Arial"/>
              </a:rPr>
              <a:t>Segmentation and primary persona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200" y="1209600"/>
            <a:ext cx="7650000" cy="824400"/>
          </a:xfrm>
          <a:prstGeom prst="rect">
            <a:avLst/>
          </a:prstGeom>
          <a:solidFill>
            <a:srgbClr val="F1EA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45200" y="1209600"/>
            <a:ext cx="76500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UAE real estate professionals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9200" y="2034000"/>
            <a:ext cx="6825600" cy="824400"/>
          </a:xfrm>
          <a:prstGeom prst="rect">
            <a:avLst/>
          </a:prstGeom>
          <a:solidFill>
            <a:srgbClr val="F7F4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1573200" y="2858400"/>
            <a:ext cx="6001200" cy="824400"/>
          </a:xfrm>
          <a:prstGeom prst="rect">
            <a:avLst/>
          </a:prstGeom>
          <a:solidFill>
            <a:srgbClr val="E87B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1983600" y="3686400"/>
            <a:ext cx="5176800" cy="824400"/>
          </a:xfrm>
          <a:prstGeom prst="rect">
            <a:avLst/>
          </a:prstGeom>
          <a:solidFill>
            <a:srgbClr val="CB82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745200" y="1620000"/>
            <a:ext cx="76500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TBD</a:t>
            </a:r>
            <a:r>
              <a:rPr sz="1400">
                <a:solidFill>
                  <a:srgbClr val="000000"/>
                </a:solidFill>
                <a:latin typeface="Arial"/>
              </a:rPr>
              <a:t> sized in sprint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9200" y="2034000"/>
            <a:ext cx="68256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Employer-paid cohorts (B2B2C)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9200" y="2448000"/>
            <a:ext cx="68256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Brokerages + developers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3200" y="2862000"/>
            <a:ext cx="60012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Certification-driven roles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73200" y="3272400"/>
            <a:ext cx="60012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Brokers, sales admins, PM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3600" y="3686400"/>
            <a:ext cx="51768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Primary persona to win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3600" y="4096800"/>
            <a:ext cx="5176800" cy="4103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ctr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New broker</a:t>
            </a:r>
            <a:r>
              <a:rPr sz="1400">
                <a:solidFill>
                  <a:srgbClr val="FFFFFF"/>
                </a:solidFill>
                <a:latin typeface="Arial"/>
              </a:rPr>
              <a:t> (0–12 months)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812" y="334800"/>
            <a:ext cx="693975" cy="1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334800" y="1209600"/>
          <a:ext cx="4168800" cy="1925999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4800" y="3682800"/>
            <a:ext cx="4168800" cy="112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Brokerage targeting: </a:t>
            </a:r>
            <a:r>
              <a:rPr sz="1400" b="1">
                <a:solidFill>
                  <a:srgbClr val="000000"/>
                </a:solidFill>
                <a:latin typeface="Arial"/>
              </a:rPr>
              <a:t>account list → outreach → webinar/demo → cohort contract</a:t>
            </a:r>
            <a:r>
              <a:rPr sz="1400">
                <a:solidFill>
                  <a:srgbClr val="000000"/>
                </a:solidFill>
                <a:latin typeface="Arial"/>
              </a:rPr>
              <a:t>. Initial targets to validate: 30 accounts, 6 pilots, 3 annual deals.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00" y="3279600"/>
            <a:ext cx="4168800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B2B sales motion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F97316"/>
                </a:solidFill>
                <a:latin typeface="Arial"/>
              </a:rPr>
              <a:t>GTM plan: channels + performance loop</a:t>
            </a: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4644000" y="1209600"/>
          <a:ext cx="4168800" cy="1925999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44000" y="3682800"/>
            <a:ext cx="4168800" cy="112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Google Search</a:t>
            </a:r>
            <a:r>
              <a:rPr sz="1400">
                <a:solidFill>
                  <a:srgbClr val="000000"/>
                </a:solidFill>
                <a:latin typeface="Arial"/>
              </a:rPr>
              <a:t> (high intent) + </a:t>
            </a:r>
            <a:r>
              <a:rPr sz="1400" b="1">
                <a:solidFill>
                  <a:srgbClr val="000000"/>
                </a:solidFill>
                <a:latin typeface="Arial"/>
              </a:rPr>
              <a:t>LinkedIn</a:t>
            </a:r>
            <a:r>
              <a:rPr sz="1400">
                <a:solidFill>
                  <a:srgbClr val="000000"/>
                </a:solidFill>
                <a:latin typeface="Arial"/>
              </a:rPr>
              <a:t> (role targeting) with bilingual landing pages. Webinars as the conversion event; track </a:t>
            </a:r>
            <a:r>
              <a:rPr sz="1400" b="1">
                <a:solidFill>
                  <a:srgbClr val="000000"/>
                </a:solidFill>
                <a:latin typeface="Arial"/>
              </a:rPr>
              <a:t>CPL, CVR, ROAS</a:t>
            </a:r>
            <a:r>
              <a:rPr sz="1400">
                <a:solidFill>
                  <a:srgbClr val="000000"/>
                </a:solidFill>
                <a:latin typeface="Arial"/>
              </a:rPr>
              <a:t> weekly.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0" y="3279600"/>
            <a:ext cx="4168800" cy="406799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Digital demand capture</a:t>
            </a:r>
          </a:p>
        </p:txBody>
      </p:sp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812" y="334800"/>
            <a:ext cx="693975" cy="1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334800" y="2570400"/>
            <a:ext cx="2120400" cy="2239200"/>
          </a:xfrm>
          <a:prstGeom prst="rect">
            <a:avLst/>
          </a:prstGeom>
          <a:solidFill>
            <a:srgbClr val="F1EA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3348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Size SOM, competitor deep-dive, confirm KHDA and RERA path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8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Weeks 1–2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800" y="1209600"/>
            <a:ext cx="8478000" cy="9396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600">
                <a:solidFill>
                  <a:srgbClr val="000000"/>
                </a:solidFill>
                <a:latin typeface="Arial"/>
              </a:rPr>
              <a:t>We run a </a:t>
            </a:r>
            <a:r>
              <a:rPr sz="1600" b="1">
                <a:solidFill>
                  <a:srgbClr val="000000"/>
                </a:solidFill>
                <a:latin typeface="Arial"/>
              </a:rPr>
              <a:t>weekly operating cadence</a:t>
            </a:r>
            <a:r>
              <a:rPr sz="1600">
                <a:solidFill>
                  <a:srgbClr val="000000"/>
                </a:solidFill>
                <a:latin typeface="Arial"/>
              </a:rPr>
              <a:t>: pipeline, CPL, CAC, and ROAS reviewed every week; pivots triggered by predefined thresholds.</a:t>
            </a:r>
          </a:p>
          <a:p>
            <a:pPr algn="l">
              <a:lnSpc>
                <a:spcPct val="110000"/>
              </a:lnSpc>
            </a:pPr>
            <a:r>
              <a:rPr sz="1600" i="1">
                <a:solidFill>
                  <a:srgbClr val="000000"/>
                </a:solidFill>
                <a:latin typeface="Arial"/>
              </a:rPr>
              <a:t>Scope boundaries and owners locked in week 1 to prevent drift.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4800" y="334800"/>
            <a:ext cx="72396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F97316"/>
                </a:solidFill>
                <a:latin typeface="Arial"/>
              </a:rPr>
              <a:t>90-day execution roadmap and KPIs</a:t>
            </a:r>
          </a:p>
        </p:txBody>
      </p:sp>
      <p:sp>
        <p:nvSpPr>
          <p:cNvPr id="7" name="Rectangle 6"/>
          <p:cNvSpPr/>
          <p:nvPr/>
        </p:nvSpPr>
        <p:spPr>
          <a:xfrm>
            <a:off x="2451600" y="2570400"/>
            <a:ext cx="2120400" cy="2239200"/>
          </a:xfrm>
          <a:prstGeom prst="rect">
            <a:avLst/>
          </a:prstGeom>
          <a:solidFill>
            <a:srgbClr val="F7F4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24516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Define offer, pricing logic, bilingual content map, sales scripts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16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Weeks 3–6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0" y="2570400"/>
            <a:ext cx="2120400" cy="2239200"/>
          </a:xfrm>
          <a:prstGeom prst="rect">
            <a:avLst/>
          </a:prstGeom>
          <a:solidFill>
            <a:srgbClr val="E87B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5720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Build funnels, launch ads, book demos, sign pilot cohorts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Weeks 7–10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2400" y="2570400"/>
            <a:ext cx="2120400" cy="2239200"/>
          </a:xfrm>
          <a:prstGeom prst="rect">
            <a:avLst/>
          </a:prstGeom>
          <a:solidFill>
            <a:srgbClr val="CB82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692400" y="3160800"/>
            <a:ext cx="2120400" cy="12600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FFFFFF"/>
                </a:solidFill>
                <a:latin typeface="Arial"/>
              </a:rPr>
              <a:t>Scale pilots, optimize CAC and CVR, lock Q2 pipeline plan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92400" y="2570400"/>
            <a:ext cx="2120400" cy="5904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FFFFFF"/>
                </a:solidFill>
                <a:latin typeface="Arial"/>
              </a:rPr>
              <a:t>Weeks 11–13</a:t>
            </a:r>
          </a:p>
        </p:txBody>
      </p:sp>
      <p:cxnSp>
        <p:nvCxnSpPr>
          <p:cNvPr id="16" name="Connector 15"/>
          <p:cNvCxnSpPr/>
          <p:nvPr/>
        </p:nvCxnSpPr>
        <p:spPr>
          <a:xfrm>
            <a:off x="4114800" y="4669200"/>
            <a:ext cx="313200" cy="3600"/>
          </a:xfrm>
          <a:prstGeom prst="line">
            <a:avLst/>
          </a:prstGeom>
          <a:ln w="14400">
            <a:solidFill>
              <a:srgbClr val="E87B2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or 16"/>
          <p:cNvCxnSpPr/>
          <p:nvPr/>
        </p:nvCxnSpPr>
        <p:spPr>
          <a:xfrm>
            <a:off x="6235200" y="4669200"/>
            <a:ext cx="313200" cy="3600"/>
          </a:xfrm>
          <a:prstGeom prst="line">
            <a:avLst/>
          </a:prstGeom>
          <a:ln w="14400">
            <a:solidFill>
              <a:srgbClr val="FFFF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17"/>
          <p:cNvCxnSpPr/>
          <p:nvPr/>
        </p:nvCxnSpPr>
        <p:spPr>
          <a:xfrm>
            <a:off x="1998000" y="4669200"/>
            <a:ext cx="313200" cy="3600"/>
          </a:xfrm>
          <a:prstGeom prst="line">
            <a:avLst/>
          </a:prstGeom>
          <a:ln w="14400">
            <a:solidFill>
              <a:srgbClr val="E87B2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812" y="334800"/>
            <a:ext cx="693975" cy="1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DFD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4800" y="334800"/>
            <a:ext cx="4028400" cy="4608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2400" b="1">
                <a:solidFill>
                  <a:srgbClr val="F97316"/>
                </a:solidFill>
                <a:latin typeface="Arial"/>
              </a:rPr>
              <a:t>Approval to start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7200" y="946800"/>
            <a:ext cx="4028400" cy="85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You own the launch decision and access to 3–5 priority brokerage intros.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00" y="6300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09200" y="558000"/>
            <a:ext cx="36000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Founder + Head of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7200" y="2340000"/>
            <a:ext cx="4028400" cy="85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Decision date to start week 1 planning on </a:t>
            </a:r>
            <a:r>
              <a:rPr sz="1400" b="1">
                <a:solidFill>
                  <a:srgbClr val="000000"/>
                </a:solidFill>
                <a:latin typeface="Arial"/>
              </a:rPr>
              <a:t>Feb 16, 2026</a:t>
            </a:r>
            <a:r>
              <a:rPr sz="1400">
                <a:solidFill>
                  <a:srgbClr val="000000"/>
                </a:solidFill>
                <a:latin typeface="Arial"/>
              </a:rPr>
              <a:t>.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400" y="20196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209200" y="1947600"/>
            <a:ext cx="36000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By Feb 13, 2026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7200" y="3729600"/>
            <a:ext cx="4028400" cy="85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400">
                <a:solidFill>
                  <a:srgbClr val="000000"/>
                </a:solidFill>
                <a:latin typeface="Arial"/>
              </a:rPr>
              <a:t>1 ops SME, 1 growth SME, historic funnel data (if any), pricing constraints.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400" y="3409200"/>
            <a:ext cx="248399" cy="248399"/>
          </a:xfrm>
          <a:prstGeom prst="rect">
            <a:avLst/>
          </a:prstGeom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209200" y="3337200"/>
            <a:ext cx="3600000" cy="392400"/>
          </a:xfrm>
          <a:prstGeom prst="rect">
            <a:avLst/>
          </a:prstGeom>
          <a:noFill/>
        </p:spPr>
        <p:txBody>
          <a:bodyPr wrap="square" anchor="ctr"/>
          <a:lstStyle/>
          <a:p>
            <a:pPr algn="l">
              <a:lnSpc>
                <a:spcPct val="110000"/>
              </a:lnSpc>
            </a:pPr>
            <a:r>
              <a:rPr sz="1400" b="1">
                <a:solidFill>
                  <a:srgbClr val="000000"/>
                </a:solidFill>
                <a:latin typeface="Arial"/>
              </a:rPr>
              <a:t>Client SMEs + data access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800" y="1832400"/>
            <a:ext cx="4031999" cy="2566800"/>
          </a:xfrm>
          <a:prstGeom prst="rect">
            <a:avLst/>
          </a:prstGeom>
          <a:noFill/>
        </p:spPr>
        <p:txBody>
          <a:bodyPr wrap="square" anchor="t"/>
          <a:lstStyle/>
          <a:p>
            <a:pPr algn="l">
              <a:lnSpc>
                <a:spcPct val="110000"/>
              </a:lnSpc>
            </a:pPr>
            <a:r>
              <a:rPr sz="1600">
                <a:solidFill>
                  <a:srgbClr val="000000"/>
                </a:solidFill>
                <a:latin typeface="Arial"/>
              </a:rPr>
              <a:t>Approve the </a:t>
            </a:r>
            <a:r>
              <a:rPr sz="1600" b="1">
                <a:solidFill>
                  <a:srgbClr val="000000"/>
                </a:solidFill>
                <a:latin typeface="Arial"/>
              </a:rPr>
              <a:t>90-day engagement</a:t>
            </a:r>
            <a:r>
              <a:rPr sz="1600">
                <a:solidFill>
                  <a:srgbClr val="000000"/>
                </a:solidFill>
                <a:latin typeface="Arial"/>
              </a:rPr>
              <a:t> to deliver: market sizing (SOM), positioning, licensing pathway, GTM plan, and KPI dashboard.</a:t>
            </a:r>
          </a:p>
          <a:p>
            <a:pPr algn="l">
              <a:lnSpc>
                <a:spcPct val="110000"/>
              </a:lnSpc>
            </a:pPr>
            <a:r>
              <a:rPr sz="1600" u="sng">
                <a:solidFill>
                  <a:srgbClr val="000000"/>
                </a:solidFill>
                <a:latin typeface="Arial"/>
              </a:rPr>
              <a:t>Input needed</a:t>
            </a:r>
            <a:r>
              <a:rPr sz="1600">
                <a:solidFill>
                  <a:srgbClr val="000000"/>
                </a:solidFill>
                <a:latin typeface="Arial"/>
              </a:rPr>
              <a:t>: target </a:t>
            </a:r>
            <a:r>
              <a:rPr sz="1600" b="1">
                <a:solidFill>
                  <a:srgbClr val="000000"/>
                </a:solidFill>
                <a:latin typeface="Arial"/>
              </a:rPr>
              <a:t>revenue per student</a:t>
            </a:r>
            <a:r>
              <a:rPr sz="1600">
                <a:solidFill>
                  <a:srgbClr val="000000"/>
                </a:solidFill>
                <a:latin typeface="Arial"/>
              </a:rPr>
              <a:t> for ROI sensitivity.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4800" y="1209600"/>
            <a:ext cx="4031999" cy="622800"/>
          </a:xfrm>
          <a:prstGeom prst="rect">
            <a:avLst/>
          </a:prstGeom>
          <a:noFill/>
        </p:spPr>
        <p:txBody>
          <a:bodyPr wrap="square" anchor="b"/>
          <a:lstStyle/>
          <a:p>
            <a:pPr algn="l">
              <a:lnSpc>
                <a:spcPct val="110000"/>
              </a:lnSpc>
            </a:pPr>
            <a:r>
              <a:rPr sz="1600" b="1">
                <a:solidFill>
                  <a:srgbClr val="000000"/>
                </a:solidFill>
                <a:latin typeface="Arial"/>
              </a:rPr>
              <a:t>Greenlight full launch sprint</a:t>
            </a:r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812" y="334800"/>
            <a:ext cx="693975" cy="14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