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1444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 willing to switch</c:v>
                </c:pt>
              </c:strCache>
            </c:strRef>
          </c:tx>
          <c:spPr>
            <a:solidFill>
              <a:srgbClr val="074887"/>
            </a:solidFill>
            <a:ln>
              <a:solidFill>
                <a:srgbClr val="074887"/>
              </a:solidFill>
            </a:ln>
          </c:spPr>
          <c:dLbls>
            <c:txPr>
              <a:bodyPr/>
              <a:lstStyle/>
              <a:p>
                <a:pPr>
                  <a:defRPr sz="800">
                    <a:solidFill>
                      <a:srgbClr val="070724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Digital-native 18-35</c:v>
                </c:pt>
                <c:pt idx="2">
                  <c:v>Retail customers</c:v>
                </c:pt>
                <c:pt idx="3">
                  <c:v>Small business</c:v>
                </c:pt>
                <c:pt idx="4">
                  <c:v>Wealth clients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86</c:v>
                </c:pt>
                <c:pt idx="1">
                  <c:v>92</c:v>
                </c:pt>
                <c:pt idx="2">
                  <c:v>80</c:v>
                </c:pt>
                <c:pt idx="3">
                  <c:v>88</c:v>
                </c:pt>
                <c:pt idx="4">
                  <c:v>70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070724"/>
                </a:solidFill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>
          <c:spPr>
            <a:ln w="2540"/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070724"/>
                </a:solidFill>
              </a:defRPr>
            </a:pPr>
          </a:p>
        </c:txPr>
        <c:crossAx val="-2068027336"/>
        <c:crosses val="autoZero"/>
      </c:valAx>
    </c:plotArea>
    <c:legend>
      <c:legendPos val="t"/>
      <c:txPr>
        <a:bodyPr/>
        <a:lstStyle/>
        <a:p>
          <a:pPr>
            <a:defRPr sz="1000">
              <a:solidFill>
                <a:srgbClr val="070724"/>
              </a:solidFill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NPS score (points)</c:v>
                </c:pt>
              </c:strCache>
            </c:strRef>
          </c:tx>
          <c:spPr>
            <a:solidFill>
              <a:srgbClr val="074887"/>
            </a:solidFill>
            <a:ln>
              <a:solidFill>
                <a:srgbClr val="074887"/>
              </a:solidFill>
            </a:ln>
          </c:spPr>
          <c:dLbls>
            <c:txPr>
              <a:bodyPr/>
              <a:lstStyle/>
              <a:p>
                <a:pPr>
                  <a:defRPr sz="800">
                    <a:solidFill>
                      <a:srgbClr val="070724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Our bank (current)</c:v>
                </c:pt>
                <c:pt idx="1">
                  <c:v>Bottom quartile threshold</c:v>
                </c:pt>
                <c:pt idx="2">
                  <c:v>Sector median</c:v>
                </c:pt>
                <c:pt idx="3">
                  <c:v>Top quartile threshold (target)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070724"/>
                </a:solidFill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>
          <c:spPr>
            <a:ln w="2540"/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070724"/>
                </a:solidFill>
              </a:defRPr>
            </a:pPr>
          </a:p>
        </c:txPr>
        <c:crossAx val="-2068027336"/>
        <c:crosses val="autoZero"/>
      </c:valAx>
    </c:plotArea>
    <c:legend>
      <c:legendPos val="t"/>
      <c:txPr>
        <a:bodyPr/>
        <a:lstStyle/>
        <a:p>
          <a:pPr>
            <a:defRPr sz="1000">
              <a:solidFill>
                <a:srgbClr val="070724"/>
              </a:solidFill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monthly complaints</c:v>
                </c:pt>
              </c:strCache>
            </c:strRef>
          </c:tx>
          <c:spPr>
            <a:solidFill>
              <a:srgbClr val="074887"/>
            </a:solidFill>
            <a:ln>
              <a:solidFill>
                <a:srgbClr val="074887"/>
              </a:solidFill>
            </a:ln>
          </c:spPr>
          <c:dLbls>
            <c:txPr>
              <a:bodyPr/>
              <a:lstStyle/>
              <a:p>
                <a:pPr>
                  <a:defRPr sz="800">
                    <a:solidFill>
                      <a:srgbClr val="070724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Digital (app/web)</c:v>
                </c:pt>
                <c:pt idx="1">
                  <c:v>Phone</c:v>
                </c:pt>
                <c:pt idx="2">
                  <c:v>Email</c:v>
                </c:pt>
                <c:pt idx="3">
                  <c:v>Branch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900</c:v>
                </c:pt>
                <c:pt idx="1">
                  <c:v>420</c:v>
                </c:pt>
                <c:pt idx="2">
                  <c:v>230</c:v>
                </c:pt>
                <c:pt idx="3">
                  <c:v>150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 monthly complaints (12 mo)</c:v>
                </c:pt>
              </c:strCache>
            </c:strRef>
          </c:tx>
          <c:spPr>
            <a:solidFill>
              <a:srgbClr val="2669EB"/>
            </a:solidFill>
            <a:ln>
              <a:solidFill>
                <a:srgbClr val="2669EB"/>
              </a:solidFill>
            </a:ln>
          </c:spPr>
          <c:dLbls>
            <c:txPr>
              <a:bodyPr/>
              <a:lstStyle/>
              <a:p>
                <a:pPr>
                  <a:defRPr sz="800">
                    <a:solidFill>
                      <a:srgbClr val="070724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Digital (app/web)</c:v>
                </c:pt>
                <c:pt idx="1">
                  <c:v>Phone</c:v>
                </c:pt>
                <c:pt idx="2">
                  <c:v>Email</c:v>
                </c:pt>
                <c:pt idx="3">
                  <c:v>Branch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210</c:v>
                </c:pt>
                <c:pt idx="2">
                  <c:v>115</c:v>
                </c:pt>
                <c:pt idx="3">
                  <c:v>75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070724"/>
                </a:solidFill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>
          <c:spPr>
            <a:ln w="2540"/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070724"/>
                </a:solidFill>
              </a:defRPr>
            </a:pPr>
          </a:p>
        </c:txPr>
        <c:crossAx val="-2068027336"/>
        <c:crosses val="autoZero"/>
      </c:valAx>
    </c:plotArea>
    <c:legend>
      <c:legendPos val="t"/>
      <c:txPr>
        <a:bodyPr/>
        <a:lstStyle/>
        <a:p>
          <a:pPr>
            <a:defRPr sz="1000">
              <a:solidFill>
                <a:srgbClr val="070724"/>
              </a:solidFill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2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800" y="4410000"/>
            <a:ext cx="8478000" cy="399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9CA3AF"/>
                </a:solidFill>
                <a:latin typeface="Arial"/>
              </a:rPr>
              <a:t>CX transformation office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0" y="3157200"/>
            <a:ext cx="8478000" cy="777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600">
                <a:solidFill>
                  <a:srgbClr val="070724"/>
                </a:solidFill>
                <a:latin typeface="Arial"/>
              </a:rPr>
              <a:t>Deliver </a:t>
            </a:r>
            <a:r>
              <a:rPr sz="1600" b="1">
                <a:solidFill>
                  <a:srgbClr val="070724"/>
                </a:solidFill>
                <a:latin typeface="Arial"/>
              </a:rPr>
              <a:t>measurable</a:t>
            </a:r>
            <a:r>
              <a:rPr sz="1600">
                <a:solidFill>
                  <a:srgbClr val="070724"/>
                </a:solidFill>
                <a:latin typeface="Arial"/>
              </a:rPr>
              <a:t> NPS, complaint and cost targets while protecting regulatory standing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4800" y="745200"/>
            <a:ext cx="8478000" cy="2408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3200" b="1">
                <a:solidFill>
                  <a:srgbClr val="070724"/>
                </a:solidFill>
                <a:latin typeface="Arial"/>
              </a:rPr>
              <a:t>KPI-guaranteed</a:t>
            </a:r>
            <a:r>
              <a:rPr sz="3200" b="1">
                <a:solidFill>
                  <a:srgbClr val="070724"/>
                </a:solidFill>
                <a:latin typeface="Arial"/>
              </a:rPr>
              <a:t> CX transformation in </a:t>
            </a:r>
            <a:r>
              <a:rPr sz="3200" b="1">
                <a:solidFill>
                  <a:srgbClr val="070724"/>
                </a:solidFill>
                <a:latin typeface="Arial"/>
              </a:rPr>
              <a:t>12 months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2F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34800" y="3024000"/>
            <a:ext cx="4168800" cy="1785600"/>
          </a:xfrm>
          <a:prstGeom prst="rect">
            <a:avLst/>
          </a:prstGeom>
          <a:solidFill>
            <a:srgbClr val="E6E9EF"/>
          </a:solidFill>
          <a:ln w="14400">
            <a:solidFill>
              <a:srgbClr val="F3F4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334800" y="3610800"/>
            <a:ext cx="4168800" cy="8892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070724"/>
                </a:solidFill>
                <a:latin typeface="Arial"/>
              </a:rPr>
              <a:t>18 mo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4496400"/>
            <a:ext cx="169200" cy="16920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4800" y="3024000"/>
            <a:ext cx="4168800" cy="5868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Payback period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00" y="4496400"/>
            <a:ext cx="3898800" cy="169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100" b="1">
                <a:solidFill>
                  <a:srgbClr val="3500FF"/>
                </a:solidFill>
                <a:latin typeface="Arial"/>
              </a:rPr>
              <a:t>Target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800" y="802800"/>
            <a:ext cx="8478000" cy="413999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Executive view of value delivery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4000" y="3024000"/>
            <a:ext cx="4168800" cy="1785600"/>
          </a:xfrm>
          <a:prstGeom prst="rect">
            <a:avLst/>
          </a:prstGeom>
          <a:solidFill>
            <a:srgbClr val="E6E9EF"/>
          </a:solidFill>
          <a:ln w="14400">
            <a:solidFill>
              <a:srgbClr val="F3F4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644000" y="3610800"/>
            <a:ext cx="4168800" cy="8892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070724"/>
                </a:solidFill>
                <a:latin typeface="Arial"/>
              </a:rPr>
              <a:t>30%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200" y="4496400"/>
            <a:ext cx="169200" cy="1692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644000" y="3024000"/>
            <a:ext cx="4168800" cy="5868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Cost efficiency gain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000" y="4496400"/>
            <a:ext cx="3898800" cy="169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100" b="1">
                <a:solidFill>
                  <a:srgbClr val="3500FF"/>
                </a:solidFill>
                <a:latin typeface="Arial"/>
              </a:rPr>
              <a:t>In 12 mo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3500FF"/>
                </a:solidFill>
                <a:latin typeface="Arial"/>
              </a:rPr>
              <a:t>Economic case snapshot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2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3500FF"/>
                </a:solidFill>
                <a:latin typeface="Arial"/>
              </a:rPr>
              <a:t>How the KPI guarantee 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0" y="2332800"/>
            <a:ext cx="1558800" cy="4103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070724"/>
                </a:solidFill>
                <a:latin typeface="Arial"/>
              </a:rPr>
              <a:t>CEO-led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800" y="2743200"/>
            <a:ext cx="1558800" cy="1655999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100">
                <a:solidFill>
                  <a:srgbClr val="9CA3AF"/>
                </a:solidFill>
                <a:latin typeface="Arial"/>
              </a:rPr>
              <a:t>Visible sponsorship and decisions when tradeoffs hit </a:t>
            </a:r>
            <a:r>
              <a:rPr sz="1100" b="1">
                <a:solidFill>
                  <a:srgbClr val="9CA3AF"/>
                </a:solidFill>
                <a:latin typeface="Arial"/>
              </a:rPr>
              <a:t>revenue vs cost vs risk</a:t>
            </a:r>
            <a:r>
              <a:rPr sz="1100">
                <a:solidFill>
                  <a:srgbClr val="9CA3AF"/>
                </a:solidFill>
                <a:latin typeface="Arial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600" y="2743200"/>
            <a:ext cx="1558800" cy="1655999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100">
                <a:solidFill>
                  <a:srgbClr val="9CA3AF"/>
                </a:solidFill>
                <a:latin typeface="Arial"/>
              </a:rPr>
              <a:t>A dedicated transformation office to run cadences, remove blockers, and enforce </a:t>
            </a:r>
            <a:r>
              <a:rPr sz="1100" b="1">
                <a:solidFill>
                  <a:srgbClr val="9CA3AF"/>
                </a:solidFill>
                <a:latin typeface="Arial"/>
              </a:rPr>
              <a:t>one source of truth</a:t>
            </a:r>
            <a:r>
              <a:rPr sz="1100">
                <a:solidFill>
                  <a:srgbClr val="9CA3AF"/>
                </a:solidFill>
                <a:latin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0" y="2743200"/>
            <a:ext cx="1558800" cy="1655999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100">
                <a:solidFill>
                  <a:srgbClr val="9CA3AF"/>
                </a:solidFill>
                <a:latin typeface="Arial"/>
              </a:rPr>
              <a:t>Real-time dashboard plus weekly and monthly operating rhythm with </a:t>
            </a:r>
            <a:r>
              <a:rPr sz="1100" b="1">
                <a:solidFill>
                  <a:srgbClr val="9CA3AF"/>
                </a:solidFill>
                <a:latin typeface="Arial"/>
              </a:rPr>
              <a:t>named owners</a:t>
            </a:r>
            <a:r>
              <a:rPr sz="1100">
                <a:solidFill>
                  <a:srgbClr val="9CA3AF"/>
                </a:solidFill>
                <a:latin typeface="Arial"/>
              </a:rPr>
              <a:t> per metric.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6800" y="2743200"/>
            <a:ext cx="1558800" cy="1655999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100">
                <a:solidFill>
                  <a:srgbClr val="9CA3AF"/>
                </a:solidFill>
                <a:latin typeface="Arial"/>
              </a:rPr>
              <a:t>Execution system designed to deliver </a:t>
            </a:r>
            <a:r>
              <a:rPr sz="1100" b="1">
                <a:solidFill>
                  <a:srgbClr val="9CA3AF"/>
                </a:solidFill>
                <a:latin typeface="Arial"/>
              </a:rPr>
              <a:t>NPS</a:t>
            </a:r>
            <a:r>
              <a:rPr sz="1100">
                <a:solidFill>
                  <a:srgbClr val="9CA3AF"/>
                </a:solidFill>
                <a:latin typeface="Arial"/>
              </a:rPr>
              <a:t>, </a:t>
            </a:r>
            <a:r>
              <a:rPr sz="1100" b="1">
                <a:solidFill>
                  <a:srgbClr val="9CA3AF"/>
                </a:solidFill>
                <a:latin typeface="Arial"/>
              </a:rPr>
              <a:t>complaints</a:t>
            </a:r>
            <a:r>
              <a:rPr sz="1100">
                <a:solidFill>
                  <a:srgbClr val="9CA3AF"/>
                </a:solidFill>
                <a:latin typeface="Arial"/>
              </a:rPr>
              <a:t>, and </a:t>
            </a:r>
            <a:r>
              <a:rPr sz="1100" b="1">
                <a:solidFill>
                  <a:srgbClr val="9CA3AF"/>
                </a:solidFill>
                <a:latin typeface="Arial"/>
              </a:rPr>
              <a:t>FCR</a:t>
            </a:r>
            <a:r>
              <a:rPr sz="1100">
                <a:solidFill>
                  <a:srgbClr val="9CA3AF"/>
                </a:solidFill>
                <a:latin typeface="Arial"/>
              </a:rPr>
              <a:t> targets within 12 months.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7600" y="2332800"/>
            <a:ext cx="1558800" cy="4103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070724"/>
                </a:solidFill>
                <a:latin typeface="Arial"/>
              </a:rPr>
              <a:t>CX ops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000" y="2332800"/>
            <a:ext cx="1558800" cy="4103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070724"/>
                </a:solidFill>
                <a:latin typeface="Arial"/>
              </a:rPr>
              <a:t>KPI rigor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6800" y="2332800"/>
            <a:ext cx="1558800" cy="4103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3500FF"/>
                </a:solidFill>
                <a:latin typeface="Arial"/>
              </a:rPr>
              <a:t>KPI hit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800" y="2412000"/>
            <a:ext cx="248399" cy="248399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200" y="2412000"/>
            <a:ext cx="248399" cy="248399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399" y="2422800"/>
            <a:ext cx="248399" cy="2483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2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800" y="2347200"/>
            <a:ext cx="2721600" cy="1479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CEO chairs the monthly review and resolves cross-business tradeoffs within </a:t>
            </a:r>
            <a:r>
              <a:rPr sz="1400" b="1">
                <a:solidFill>
                  <a:srgbClr val="070724"/>
                </a:solidFill>
                <a:latin typeface="Arial"/>
              </a:rPr>
              <a:t>48 hours</a:t>
            </a:r>
            <a:r>
              <a:rPr sz="1400">
                <a:solidFill>
                  <a:srgbClr val="070724"/>
                </a:solidFill>
                <a:latin typeface="Arial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0" y="1940400"/>
            <a:ext cx="2721600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CEO commitment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1200" y="2347200"/>
            <a:ext cx="2721600" cy="1479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Dedicated CX program team with authority to standardize journeys and complaint workflows end-to-end.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1200" y="1940400"/>
            <a:ext cx="2721600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Transformation office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7600" y="2347200"/>
            <a:ext cx="2721600" cy="1479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Shared accountability across Retail, Digital, Ops, Risk, and Compliance using </a:t>
            </a:r>
            <a:r>
              <a:rPr sz="1400" b="1">
                <a:solidFill>
                  <a:srgbClr val="070724"/>
                </a:solidFill>
                <a:latin typeface="Arial"/>
              </a:rPr>
              <a:t>one KPI dashboard</a:t>
            </a:r>
            <a:r>
              <a:rPr sz="1400">
                <a:solidFill>
                  <a:srgbClr val="070724"/>
                </a:solidFill>
                <a:latin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7600" y="1940400"/>
            <a:ext cx="2721600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Cross-functional governance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3500FF"/>
                </a:solidFill>
                <a:latin typeface="Arial"/>
              </a:rPr>
              <a:t>Critical success factors to win share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2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1600" y="1814400"/>
            <a:ext cx="3445200" cy="687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070724"/>
                </a:solidFill>
                <a:latin typeface="Arial"/>
              </a:rPr>
              <a:t>Why CX is now a share lever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0" y="1814400"/>
            <a:ext cx="586800" cy="687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070724"/>
                </a:solidFill>
                <a:latin typeface="Arial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1600" y="2642400"/>
            <a:ext cx="3445200" cy="687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070724"/>
                </a:solidFill>
                <a:latin typeface="Arial"/>
              </a:rPr>
              <a:t>Current performance and risk exposure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00" y="2642400"/>
            <a:ext cx="586800" cy="687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070724"/>
                </a:solidFill>
                <a:latin typeface="Arial"/>
              </a:rPr>
              <a:t>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00" y="1814400"/>
            <a:ext cx="3445200" cy="687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070724"/>
                </a:solidFill>
                <a:latin typeface="Arial"/>
              </a:rPr>
              <a:t>CX Excellence Framework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7200" y="1814400"/>
            <a:ext cx="586800" cy="687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070724"/>
                </a:solidFill>
                <a:latin typeface="Arial"/>
              </a:rPr>
              <a:t>03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00" y="2642400"/>
            <a:ext cx="3445200" cy="687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070724"/>
                </a:solidFill>
                <a:latin typeface="Arial"/>
              </a:rPr>
              <a:t>12-month delivery and payback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7200" y="2642400"/>
            <a:ext cx="586800" cy="687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070724"/>
                </a:solidFill>
                <a:latin typeface="Arial"/>
              </a:rPr>
              <a:t>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3500FF"/>
                </a:solidFill>
                <a:latin typeface="Arial"/>
              </a:rPr>
              <a:t>What we will prove today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2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4572000" y="1112400"/>
          <a:ext cx="4237200" cy="292319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3500FF"/>
                </a:solidFill>
                <a:latin typeface="Arial"/>
              </a:rPr>
              <a:t>CX is now a switching trigger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4800" y="1209600"/>
            <a:ext cx="3826800" cy="3189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070724"/>
                </a:solidFill>
                <a:latin typeface="Arial"/>
              </a:rPr>
              <a:t>86%</a:t>
            </a:r>
            <a:r>
              <a:rPr sz="1600">
                <a:solidFill>
                  <a:srgbClr val="070724"/>
                </a:solidFill>
                <a:latin typeface="Arial"/>
              </a:rPr>
              <a:t> are willing to switch banks for a better experience.</a:t>
            </a:r>
          </a:p>
          <a:p>
            <a:pPr algn="l">
              <a:lnSpc>
                <a:spcPct val="110000"/>
              </a:lnSpc>
            </a:pPr>
            <a:r>
              <a:rPr sz="1600">
                <a:solidFill>
                  <a:srgbClr val="070724"/>
                </a:solidFill>
                <a:latin typeface="Arial"/>
              </a:rPr>
              <a:t>That makes CX a </a:t>
            </a:r>
            <a:r>
              <a:rPr sz="1600" b="1">
                <a:solidFill>
                  <a:srgbClr val="070724"/>
                </a:solidFill>
                <a:latin typeface="Arial"/>
              </a:rPr>
              <a:t>direct market share driver</a:t>
            </a:r>
            <a:r>
              <a:rPr sz="1600">
                <a:solidFill>
                  <a:srgbClr val="070724"/>
                </a:solidFill>
                <a:latin typeface="Arial"/>
              </a:rPr>
              <a:t>, not a soft metric, especially when digital-first competitors remove switching friction.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2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34800" y="1209600"/>
          <a:ext cx="4168800" cy="192599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800" y="3682800"/>
            <a:ext cx="4168800" cy="112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Bottom quartile</a:t>
            </a:r>
            <a:r>
              <a:rPr sz="1400">
                <a:solidFill>
                  <a:srgbClr val="070724"/>
                </a:solidFill>
                <a:latin typeface="Arial"/>
              </a:rPr>
              <a:t> today; target is </a:t>
            </a:r>
            <a:r>
              <a:rPr sz="1400" b="1">
                <a:solidFill>
                  <a:srgbClr val="070724"/>
                </a:solidFill>
                <a:latin typeface="Arial"/>
              </a:rPr>
              <a:t>+25 to +30 points</a:t>
            </a:r>
            <a:r>
              <a:rPr sz="1400">
                <a:solidFill>
                  <a:srgbClr val="070724"/>
                </a:solidFill>
                <a:latin typeface="Arial"/>
              </a:rPr>
              <a:t> to reach top quartile.</a:t>
            </a:r>
          </a:p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[NEEDS YOUR INPUT]</a:t>
            </a:r>
            <a:r>
              <a:rPr sz="1400">
                <a:solidFill>
                  <a:srgbClr val="070724"/>
                </a:solidFill>
                <a:latin typeface="Arial"/>
              </a:rPr>
              <a:t> current NPS score.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800" y="3279600"/>
            <a:ext cx="4168800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NPS 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3500FF"/>
                </a:solidFill>
                <a:latin typeface="Arial"/>
              </a:rPr>
              <a:t>We have a performance gap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4644000" y="1209600"/>
          <a:ext cx="4168800" cy="192599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4000" y="3682800"/>
            <a:ext cx="4168800" cy="112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Complaint volumes are eroding brand value and raising scrutiny; target is </a:t>
            </a:r>
            <a:r>
              <a:rPr sz="1400" b="1">
                <a:solidFill>
                  <a:srgbClr val="070724"/>
                </a:solidFill>
                <a:latin typeface="Arial"/>
              </a:rPr>
              <a:t>40% to 60%</a:t>
            </a:r>
            <a:r>
              <a:rPr sz="1400">
                <a:solidFill>
                  <a:srgbClr val="070724"/>
                </a:solidFill>
                <a:latin typeface="Arial"/>
              </a:rPr>
              <a:t> reduction in 12 months.</a:t>
            </a:r>
          </a:p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[NEEDS YOUR INPUT]</a:t>
            </a:r>
            <a:r>
              <a:rPr sz="1400">
                <a:solidFill>
                  <a:srgbClr val="070724"/>
                </a:solidFill>
                <a:latin typeface="Arial"/>
              </a:rPr>
              <a:t> current volumes by channel.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0" y="3279600"/>
            <a:ext cx="4168800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Complaints trend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2F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3500FF"/>
                </a:solidFill>
                <a:latin typeface="Arial"/>
              </a:rPr>
              <a:t>Regulatory risk heat map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800" y="1209600"/>
            <a:ext cx="4237200" cy="1800000"/>
          </a:xfrm>
          <a:prstGeom prst="rect">
            <a:avLst/>
          </a:prstGeom>
          <a:solidFill>
            <a:srgbClr val="E6E9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334800" y="3009600"/>
            <a:ext cx="4237200" cy="1800000"/>
          </a:xfrm>
          <a:prstGeom prst="rect">
            <a:avLst/>
          </a:prstGeom>
          <a:solidFill>
            <a:srgbClr val="F3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4572000" y="1209600"/>
            <a:ext cx="4237200" cy="1800000"/>
          </a:xfrm>
          <a:prstGeom prst="rect">
            <a:avLst/>
          </a:prstGeom>
          <a:solidFill>
            <a:srgbClr val="F3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4572000" y="3009600"/>
            <a:ext cx="4237200" cy="1800000"/>
          </a:xfrm>
          <a:prstGeom prst="rect">
            <a:avLst/>
          </a:prstGeom>
          <a:solidFill>
            <a:srgbClr val="E6E9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334800" y="1598400"/>
            <a:ext cx="4237200" cy="14112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UX defects</a:t>
            </a:r>
            <a:r>
              <a:rPr sz="1400">
                <a:solidFill>
                  <a:srgbClr val="070724"/>
                </a:solidFill>
                <a:latin typeface="Arial"/>
              </a:rPr>
              <a:t> fixed quickly</a:t>
            </a:r>
          </a:p>
          <a:p>
            <a:pPr algn="l">
              <a:lnSpc>
                <a:spcPct val="125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Single-incident service misses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0" y="12780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88400" y="1209600"/>
            <a:ext cx="37836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Low scrutiny low harm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598400"/>
            <a:ext cx="4237200" cy="14112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Hidden friction</a:t>
            </a:r>
            <a:r>
              <a:rPr sz="1400">
                <a:solidFill>
                  <a:srgbClr val="070724"/>
                </a:solidFill>
                <a:latin typeface="Arial"/>
              </a:rPr>
              <a:t> driving attrition</a:t>
            </a:r>
          </a:p>
          <a:p>
            <a:pPr algn="l">
              <a:lnSpc>
                <a:spcPct val="125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Onboarding drop-offs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00" y="12780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025600" y="1209600"/>
            <a:ext cx="37836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Low scrutiny high harm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200" y="3398400"/>
            <a:ext cx="4237200" cy="14112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SLA misses</a:t>
            </a:r>
            <a:r>
              <a:rPr sz="1400">
                <a:solidFill>
                  <a:srgbClr val="070724"/>
                </a:solidFill>
                <a:latin typeface="Arial"/>
              </a:rPr>
              <a:t> on complaints</a:t>
            </a:r>
          </a:p>
          <a:p>
            <a:pPr algn="l">
              <a:lnSpc>
                <a:spcPct val="125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Weak tracking and root-cause logs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0" y="30816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784800" y="3009600"/>
            <a:ext cx="37836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High scrutiny low harm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3398400"/>
            <a:ext cx="4237200" cy="14112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Repeat complaints</a:t>
            </a:r>
            <a:r>
              <a:rPr sz="1400">
                <a:solidFill>
                  <a:srgbClr val="070724"/>
                </a:solidFill>
                <a:latin typeface="Arial"/>
              </a:rPr>
              <a:t> unresolved</a:t>
            </a:r>
          </a:p>
          <a:p>
            <a:pPr algn="l">
              <a:lnSpc>
                <a:spcPct val="125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Fee disputes</a:t>
            </a:r>
            <a:r>
              <a:rPr sz="1400">
                <a:solidFill>
                  <a:srgbClr val="070724"/>
                </a:solidFill>
                <a:latin typeface="Arial"/>
              </a:rPr>
              <a:t> and servicing errors</a:t>
            </a:r>
          </a:p>
          <a:p>
            <a:pPr algn="l">
              <a:lnSpc>
                <a:spcPct val="125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Signals of </a:t>
            </a:r>
            <a:r>
              <a:rPr sz="1400" b="1">
                <a:solidFill>
                  <a:srgbClr val="070724"/>
                </a:solidFill>
                <a:latin typeface="Arial"/>
              </a:rPr>
              <a:t>UDAAP</a:t>
            </a:r>
            <a:r>
              <a:rPr sz="1400">
                <a:solidFill>
                  <a:srgbClr val="070724"/>
                </a:solidFill>
                <a:latin typeface="Arial"/>
              </a:rPr>
              <a:t> / fair treatment issues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00" y="30816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025600" y="3009600"/>
            <a:ext cx="37836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High scrutiny high harm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2F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34800" y="3024000"/>
            <a:ext cx="2721600" cy="1785600"/>
          </a:xfrm>
          <a:prstGeom prst="rect">
            <a:avLst/>
          </a:prstGeom>
          <a:solidFill>
            <a:srgbClr val="E6E9EF"/>
          </a:solidFill>
          <a:ln w="14400">
            <a:solidFill>
              <a:srgbClr val="F3F4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334800" y="3610800"/>
            <a:ext cx="2721600" cy="8892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070724"/>
                </a:solidFill>
                <a:latin typeface="Arial"/>
              </a:rPr>
              <a:t>+25-30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4496400"/>
            <a:ext cx="169200" cy="16920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4800" y="3024000"/>
            <a:ext cx="2721600" cy="5868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NPS improvement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00" y="4496400"/>
            <a:ext cx="2451600" cy="169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100" b="1">
                <a:solidFill>
                  <a:srgbClr val="3500FF"/>
                </a:solidFill>
                <a:latin typeface="Arial"/>
              </a:rPr>
              <a:t>Top quartile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800" y="802800"/>
            <a:ext cx="8478000" cy="413999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Targets delivered within </a:t>
            </a:r>
            <a:r>
              <a:rPr sz="1400" b="1">
                <a:solidFill>
                  <a:srgbClr val="070724"/>
                </a:solidFill>
                <a:latin typeface="Arial"/>
              </a:rPr>
              <a:t>12 months</a:t>
            </a:r>
            <a:r>
              <a:rPr sz="1400">
                <a:solidFill>
                  <a:srgbClr val="070724"/>
                </a:solidFill>
                <a:latin typeface="Arial"/>
              </a:rPr>
              <a:t> of program start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1200" y="3024000"/>
            <a:ext cx="2721600" cy="1785600"/>
          </a:xfrm>
          <a:prstGeom prst="rect">
            <a:avLst/>
          </a:prstGeom>
          <a:solidFill>
            <a:srgbClr val="E6E9EF"/>
          </a:solidFill>
          <a:ln w="14400">
            <a:solidFill>
              <a:srgbClr val="F3F4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211200" y="3610800"/>
            <a:ext cx="2721600" cy="8892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070724"/>
                </a:solidFill>
                <a:latin typeface="Arial"/>
              </a:rPr>
              <a:t>40-60%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999" y="4496400"/>
            <a:ext cx="169200" cy="1692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211200" y="3024000"/>
            <a:ext cx="2721600" cy="5868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Complaint volume reduction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1200" y="4496400"/>
            <a:ext cx="2451600" cy="169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100" b="1">
                <a:solidFill>
                  <a:srgbClr val="3500FF"/>
                </a:solidFill>
                <a:latin typeface="Arial"/>
              </a:rPr>
              <a:t>Less scrutiny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87600" y="3024000"/>
            <a:ext cx="2721600" cy="1785600"/>
          </a:xfrm>
          <a:prstGeom prst="rect">
            <a:avLst/>
          </a:prstGeom>
          <a:solidFill>
            <a:srgbClr val="E6E9EF"/>
          </a:solidFill>
          <a:ln w="14400">
            <a:solidFill>
              <a:srgbClr val="F3F4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087600" y="3610800"/>
            <a:ext cx="2721600" cy="8892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070724"/>
                </a:solidFill>
                <a:latin typeface="Arial"/>
              </a:rPr>
              <a:t>+35%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400" y="4496400"/>
            <a:ext cx="169200" cy="169200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087600" y="3024000"/>
            <a:ext cx="2721600" cy="5868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First-call resolution lift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7600" y="4496400"/>
            <a:ext cx="2451600" cy="169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100" b="1">
                <a:solidFill>
                  <a:srgbClr val="3500FF"/>
                </a:solidFill>
                <a:latin typeface="Arial"/>
              </a:rPr>
              <a:t>Fewer repeats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3500FF"/>
                </a:solidFill>
                <a:latin typeface="Arial"/>
              </a:rPr>
              <a:t>12-month targets we will commit to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2F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800" y="1530000"/>
            <a:ext cx="4031999" cy="687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Journey redesign</a:t>
            </a:r>
          </a:p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Optimize onboarding, complaints, digital banking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0" y="2761200"/>
            <a:ext cx="4031999" cy="687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Technology enablement</a:t>
            </a:r>
          </a:p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CRM unified view, AI complaint routing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800" y="3996000"/>
            <a:ext cx="4031999" cy="687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Process optimization</a:t>
            </a:r>
          </a:p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First-call resolution and workflow redesign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00" y="1202400"/>
            <a:ext cx="248399" cy="248399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00" y="2437200"/>
            <a:ext cx="248399" cy="248399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00" y="3671999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72000" y="1530000"/>
            <a:ext cx="4031999" cy="687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Culture and capability</a:t>
            </a:r>
          </a:p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Frontline training tied to CX metrics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761200"/>
            <a:ext cx="4031999" cy="687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Governance and measurement</a:t>
            </a:r>
          </a:p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Real-time dashboard, weekly rhythm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996000"/>
            <a:ext cx="4031999" cy="687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KPI delivery guarantee</a:t>
            </a:r>
          </a:p>
          <a:p>
            <a:pPr algn="l">
              <a:lnSpc>
                <a:spcPct val="110000"/>
              </a:lnSpc>
            </a:pPr>
            <a:r>
              <a:rPr sz="1400">
                <a:solidFill>
                  <a:srgbClr val="070724"/>
                </a:solidFill>
                <a:latin typeface="Arial"/>
              </a:rPr>
              <a:t>Transparent tracking and exec accountability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00" y="1202400"/>
            <a:ext cx="248399" cy="248399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00" y="2437200"/>
            <a:ext cx="248399" cy="248399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00" y="3671999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3500FF"/>
                </a:solidFill>
                <a:latin typeface="Arial"/>
              </a:rPr>
              <a:t>CX Excellence Framework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2F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34800" y="1209600"/>
            <a:ext cx="8478000" cy="554400"/>
          </a:xfrm>
          <a:prstGeom prst="rect">
            <a:avLst/>
          </a:prstGeom>
          <a:solidFill>
            <a:srgbClr val="466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334800" y="2318400"/>
            <a:ext cx="8478000" cy="554400"/>
          </a:xfrm>
          <a:prstGeom prst="rect">
            <a:avLst/>
          </a:prstGeom>
          <a:solidFill>
            <a:srgbClr val="F3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334800" y="3430800"/>
            <a:ext cx="8478000" cy="554400"/>
          </a:xfrm>
          <a:prstGeom prst="rect">
            <a:avLst/>
          </a:prstGeom>
          <a:solidFill>
            <a:srgbClr val="E6E9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334800" y="4539600"/>
            <a:ext cx="8478000" cy="10800"/>
          </a:xfrm>
          <a:prstGeom prst="rect">
            <a:avLst/>
          </a:prstGeom>
          <a:solidFill>
            <a:srgbClr val="F3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25848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3 journeys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4800" y="12096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6F6F6"/>
                </a:solidFill>
                <a:latin typeface="Arial"/>
              </a:rPr>
              <a:t>Core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400" y="12096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6F6F6"/>
                </a:solidFill>
                <a:latin typeface="Arial"/>
              </a:rPr>
              <a:t>12-mo deliverable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0400" y="12096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6F6F6"/>
                </a:solidFill>
                <a:latin typeface="Arial"/>
              </a:rPr>
              <a:t>KPI lever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48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Unified 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48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FCR playbook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4800" y="3430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Frontline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4800" y="39852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Operating rhythm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44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Friction removed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44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AI routing live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44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Workflow redesign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4400" y="3430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Training in role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94400" y="39852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Dashboards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04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NPS +25-30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04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Faster resolve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04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Cost -30%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0400" y="3430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Engage +20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00400" y="39852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Complaints -60%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2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Journey redesign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52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Tech enablement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52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Process ops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5200" y="3430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Culture and skills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5200" y="39852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Gov and KPIs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3500FF"/>
                </a:solidFill>
                <a:latin typeface="Arial"/>
              </a:rPr>
              <a:t>How each pillar moves KPIs</a:t>
            </a:r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9F2F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34800" y="2570400"/>
            <a:ext cx="2120400" cy="2239200"/>
          </a:xfrm>
          <a:prstGeom prst="rect">
            <a:avLst/>
          </a:prstGeom>
          <a:solidFill>
            <a:srgbClr val="E6E9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334800" y="3160800"/>
            <a:ext cx="2120400" cy="12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Mobilize</a:t>
            </a:r>
            <a:r>
              <a:rPr sz="1400">
                <a:solidFill>
                  <a:srgbClr val="070724"/>
                </a:solidFill>
                <a:latin typeface="Arial"/>
              </a:rPr>
              <a:t>: baseline KPIs, governance, VOC plan, priority journeys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0" y="2570400"/>
            <a:ext cx="21204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Weeks 0-4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800" y="1209600"/>
            <a:ext cx="8478000" cy="939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600">
                <a:solidFill>
                  <a:srgbClr val="070724"/>
                </a:solidFill>
                <a:latin typeface="Arial"/>
              </a:rPr>
              <a:t>Sequence is designed to produce </a:t>
            </a:r>
            <a:r>
              <a:rPr sz="1600" b="1">
                <a:solidFill>
                  <a:srgbClr val="070724"/>
                </a:solidFill>
                <a:latin typeface="Arial"/>
              </a:rPr>
              <a:t>early wins</a:t>
            </a:r>
            <a:r>
              <a:rPr sz="1600">
                <a:solidFill>
                  <a:srgbClr val="070724"/>
                </a:solidFill>
                <a:latin typeface="Arial"/>
              </a:rPr>
              <a:t> while building the controls needed for </a:t>
            </a:r>
            <a:r>
              <a:rPr sz="1600" b="1">
                <a:solidFill>
                  <a:srgbClr val="070724"/>
                </a:solidFill>
                <a:latin typeface="Arial"/>
              </a:rPr>
              <a:t>regulatory-grade execution</a:t>
            </a:r>
            <a:r>
              <a:rPr sz="1600">
                <a:solidFill>
                  <a:srgbClr val="070724"/>
                </a:solidFill>
                <a:latin typeface="Arial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3500FF"/>
                </a:solidFill>
                <a:latin typeface="Arial"/>
              </a:rPr>
              <a:t>Delivery plan for results in 12 months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1600" y="2570400"/>
            <a:ext cx="2120400" cy="2239200"/>
          </a:xfrm>
          <a:prstGeom prst="rect">
            <a:avLst/>
          </a:prstGeom>
          <a:solidFill>
            <a:srgbClr val="F3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2451600" y="3160800"/>
            <a:ext cx="2120400" cy="12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Fix top friction</a:t>
            </a:r>
            <a:r>
              <a:rPr sz="1400">
                <a:solidFill>
                  <a:srgbClr val="070724"/>
                </a:solidFill>
                <a:latin typeface="Arial"/>
              </a:rPr>
              <a:t>: complaints triage, FCR protocols, quick journey wins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1600" y="2570400"/>
            <a:ext cx="21204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70724"/>
                </a:solidFill>
                <a:latin typeface="Arial"/>
              </a:rPr>
              <a:t>Months 2-3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2570400"/>
            <a:ext cx="2120400" cy="2239200"/>
          </a:xfrm>
          <a:prstGeom prst="rect">
            <a:avLst/>
          </a:prstGeom>
          <a:solidFill>
            <a:srgbClr val="4668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572000" y="3160800"/>
            <a:ext cx="2120400" cy="12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6F6F6"/>
                </a:solidFill>
                <a:latin typeface="Arial"/>
              </a:rPr>
              <a:t>Scale enablement</a:t>
            </a:r>
            <a:r>
              <a:rPr sz="1400">
                <a:solidFill>
                  <a:srgbClr val="F6F6F6"/>
                </a:solidFill>
                <a:latin typeface="Arial"/>
              </a:rPr>
              <a:t>: CRM modernization, AI routing, workflow redesign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570400"/>
            <a:ext cx="21204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6F6F6"/>
                </a:solidFill>
                <a:latin typeface="Arial"/>
              </a:rPr>
              <a:t>Months 4-8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2400" y="2570400"/>
            <a:ext cx="2120400" cy="2239200"/>
          </a:xfrm>
          <a:prstGeom prst="rect">
            <a:avLst/>
          </a:prstGeom>
          <a:solidFill>
            <a:srgbClr val="6A80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692400" y="3160800"/>
            <a:ext cx="2120400" cy="12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6F6F6"/>
                </a:solidFill>
                <a:latin typeface="Arial"/>
              </a:rPr>
              <a:t>Lock in gains</a:t>
            </a:r>
            <a:r>
              <a:rPr sz="1400">
                <a:solidFill>
                  <a:srgbClr val="F6F6F6"/>
                </a:solidFill>
                <a:latin typeface="Arial"/>
              </a:rPr>
              <a:t>: operating rhythm, training, KPI stabilization to targets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2400" y="2570400"/>
            <a:ext cx="21204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6F6F6"/>
                </a:solidFill>
                <a:latin typeface="Arial"/>
              </a:rPr>
              <a:t>Months 9-12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4114800" y="4669200"/>
            <a:ext cx="313200" cy="3600"/>
          </a:xfrm>
          <a:prstGeom prst="line">
            <a:avLst/>
          </a:prstGeom>
          <a:ln w="14400">
            <a:solidFill>
              <a:srgbClr val="4668A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6235200" y="4669200"/>
            <a:ext cx="313200" cy="3600"/>
          </a:xfrm>
          <a:prstGeom prst="line">
            <a:avLst/>
          </a:prstGeom>
          <a:ln w="14400">
            <a:solidFill>
              <a:srgbClr val="F6F6F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17"/>
          <p:cNvCxnSpPr/>
          <p:nvPr/>
        </p:nvCxnSpPr>
        <p:spPr>
          <a:xfrm>
            <a:off x="1998000" y="4669200"/>
            <a:ext cx="313200" cy="3600"/>
          </a:xfrm>
          <a:prstGeom prst="line">
            <a:avLst/>
          </a:prstGeom>
          <a:ln w="14400">
            <a:solidFill>
              <a:srgbClr val="4668A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400" y="336325"/>
            <a:ext cx="748800" cy="140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