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51444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CI</c:v>
                </c:pt>
              </c:strCache>
            </c:strRef>
          </c:tx>
          <c:spPr>
            <a:solidFill>
              <a:srgbClr val="00838F"/>
            </a:solidFill>
            <a:ln>
              <a:solidFill>
                <a:srgbClr val="00838F"/>
              </a:solidFill>
            </a:ln>
          </c:spPr>
          <c:dLbls>
            <c:txPr>
              <a:bodyPr/>
              <a:lstStyle/>
              <a:p>
                <a:pPr>
                  <a:defRPr sz="800">
                    <a:solidFill>
                      <a:srgbClr val="333333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Slide decks</c:v>
                </c:pt>
                <c:pt idx="1">
                  <c:v>Study reports</c:v>
                </c:pt>
                <c:pt idx="2">
                  <c:v>CRM notes</c:v>
                </c:pt>
                <c:pt idx="3">
                  <c:v>Emails</c:v>
                </c:pt>
                <c:pt idx="4">
                  <c:v>Call recordings</c:v>
                </c:pt>
                <c:pt idx="5">
                  <c:v>SharePoint folders</c:v>
                </c:pt>
                <c:pt idx="6">
                  <c:v>Structured sources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25</c:v>
                </c:pt>
                <c:pt idx="1">
                  <c:v>20</c:v>
                </c:pt>
                <c:pt idx="2">
                  <c:v>15</c:v>
                </c:pt>
                <c:pt idx="3">
                  <c:v>12</c:v>
                </c:pt>
                <c:pt idx="4">
                  <c:v>6</c:v>
                </c:pt>
                <c:pt idx="5">
                  <c:v>2</c:v>
                </c:pt>
                <c:pt idx="6">
                  <c:v>20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rgbClr val="666666"/>
                </a:solidFill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>
          <c:spPr>
            <a:ln w="2540"/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rgbClr val="666666"/>
                </a:solidFill>
              </a:defRPr>
            </a:pPr>
          </a:p>
        </c:txPr>
        <c:crossAx val="-2068027336"/>
        <c:crosses val="autoZero"/>
      </c:valAx>
    </c:plotArea>
    <c:legend>
      <c:legendPos val="t"/>
      <c:txPr>
        <a:bodyPr/>
        <a:lstStyle/>
        <a:p>
          <a:pPr>
            <a:defRPr sz="1000">
              <a:solidFill>
                <a:srgbClr val="666666"/>
              </a:solidFill>
            </a:defRPr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Hallucination rate (%)</c:v>
                </c:pt>
              </c:strCache>
            </c:strRef>
          </c:tx>
          <c:spPr>
            <a:solidFill>
              <a:srgbClr val="00838F"/>
            </a:solidFill>
            <a:ln>
              <a:solidFill>
                <a:srgbClr val="00838F"/>
              </a:solidFill>
            </a:ln>
          </c:spPr>
          <c:dLbls>
            <c:txPr>
              <a:bodyPr/>
              <a:lstStyle/>
              <a:p>
                <a:pPr>
                  <a:defRPr sz="800">
                    <a:solidFill>
                      <a:srgbClr val="333333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Unmanaged min</c:v>
                </c:pt>
                <c:pt idx="1">
                  <c:v>Unmanaged avg</c:v>
                </c:pt>
                <c:pt idx="2">
                  <c:v>Unmanaged max</c:v>
                </c:pt>
                <c:pt idx="3">
                  <c:v>Curated target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30</c:v>
                </c:pt>
                <c:pt idx="2">
                  <c:v>40</c:v>
                </c:pt>
                <c:pt idx="3">
                  <c:v>8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rgbClr val="666666"/>
                </a:solidFill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>
          <c:spPr>
            <a:ln w="2540"/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rgbClr val="666666"/>
                </a:solidFill>
              </a:defRPr>
            </a:pPr>
          </a:p>
        </c:txPr>
        <c:crossAx val="-2068027336"/>
        <c:crosses val="autoZero"/>
      </c:valAx>
    </c:plotArea>
    <c:legend>
      <c:legendPos val="t"/>
      <c:txPr>
        <a:bodyPr/>
        <a:lstStyle/>
        <a:p>
          <a:pPr>
            <a:defRPr sz="1000">
              <a:solidFill>
                <a:srgbClr val="666666"/>
              </a:solidFill>
            </a:defRPr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Unmanaged time (min)</c:v>
                </c:pt>
              </c:strCache>
            </c:strRef>
          </c:tx>
          <c:spPr>
            <a:solidFill>
              <a:srgbClr val="00838F"/>
            </a:solidFill>
            <a:ln>
              <a:solidFill>
                <a:srgbClr val="00838F"/>
              </a:solidFill>
            </a:ln>
          </c:spPr>
          <c:dLbls>
            <c:txPr>
              <a:bodyPr/>
              <a:lstStyle/>
              <a:p>
                <a:pPr>
                  <a:defRPr sz="800">
                    <a:solidFill>
                      <a:srgbClr val="333333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Competitive intelligence</c:v>
                </c:pt>
                <c:pt idx="1">
                  <c:v>PMR analysis</c:v>
                </c:pt>
                <c:pt idx="2">
                  <c:v>Patient journey planning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30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Curated time (min)</c:v>
                </c:pt>
              </c:strCache>
            </c:strRef>
          </c:tx>
          <c:spPr>
            <a:solidFill>
              <a:srgbClr val="1AC0F7"/>
            </a:solidFill>
            <a:ln>
              <a:solidFill>
                <a:srgbClr val="1AC0F7"/>
              </a:solidFill>
            </a:ln>
          </c:spPr>
          <c:dLbls>
            <c:txPr>
              <a:bodyPr/>
              <a:lstStyle/>
              <a:p>
                <a:pPr>
                  <a:defRPr sz="800">
                    <a:solidFill>
                      <a:srgbClr val="333333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Competitive intelligence</c:v>
                </c:pt>
                <c:pt idx="1">
                  <c:v>PMR analysis</c:v>
                </c:pt>
                <c:pt idx="2">
                  <c:v>Patient journey planning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6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rgbClr val="666666"/>
                </a:solidFill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>
          <c:spPr>
            <a:ln w="2540"/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rgbClr val="666666"/>
                </a:solidFill>
              </a:defRPr>
            </a:pPr>
          </a:p>
        </c:txPr>
        <c:crossAx val="-2068027336"/>
        <c:crosses val="autoZero"/>
      </c:valAx>
    </c:plotArea>
    <c:legend>
      <c:legendPos val="t"/>
      <c:txPr>
        <a:bodyPr/>
        <a:lstStyle/>
        <a:p>
          <a:pPr>
            <a:defRPr sz="1000">
              <a:solidFill>
                <a:srgbClr val="666666"/>
              </a:solidFill>
            </a:defRPr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Baseline time to insight (min) (LHS)</c:v>
                </c:pt>
              </c:strCache>
            </c:strRef>
          </c:tx>
          <c:spPr>
            <a:solidFill>
              <a:srgbClr val="00838F"/>
            </a:solidFill>
            <a:ln>
              <a:solidFill>
                <a:srgbClr val="00838F"/>
              </a:solidFill>
            </a:ln>
          </c:spPr>
          <c:dLbls>
            <c:txPr>
              <a:bodyPr/>
              <a:lstStyle/>
              <a:p>
                <a:pPr>
                  <a:defRPr sz="800">
                    <a:solidFill>
                      <a:srgbClr val="333333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Competitive intelligence</c:v>
                </c:pt>
                <c:pt idx="1">
                  <c:v>PMR analysis</c:v>
                </c:pt>
                <c:pt idx="2">
                  <c:v>Patient journey planning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30</c:v>
                </c:pt>
                <c:pt idx="2">
                  <c:v>18</c:v>
                </c:pt>
              </c:numCache>
            </c:numRef>
          </c:val>
        </c:ser>
        <c:axId val="-2068027336"/>
        <c:axId val="-211399444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Target hallucination rate (%) (RHS)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rgbClr val="333333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Competitive intelligence</c:v>
                </c:pt>
                <c:pt idx="1">
                  <c:v>PMR analysis</c:v>
                </c:pt>
                <c:pt idx="2">
                  <c:v>Patient journey planning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marker>
            <c:symbol val="circle"/>
            <c:size val="3"/>
          </c:marker>
          <c:spPr>
            <a:solidFill>
              <a:srgbClr val="1AC0F7"/>
            </a:solidFill>
            <a:ln w="28575">
              <a:solidFill>
                <a:srgbClr val="1AC0F7"/>
              </a:solidFill>
            </a:ln>
          </c:spPr>
          <c:smooth val="0"/>
        </c:ser>
        <c:axId val="-2068027336"/>
        <c:axId val="-2113993440"/>
      </c:line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rgbClr val="666666"/>
                </a:solidFill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  <c:txPr>
          <a:bodyPr/>
          <a:lstStyle/>
          <a:p>
            <a:pPr>
              <a:defRPr sz="800" b="0">
                <a:solidFill>
                  <a:srgbClr val="666666"/>
                </a:solidFill>
              </a:defRPr>
            </a:pPr>
            <a:endParaRPr lang="en-US"/>
          </a:p>
        </c:txPr>
      </c:valAx>
      <c:valAx>
        <c:axId val="-2113993440"/>
        <c:scaling/>
        <c:delete val="0"/>
        <c:axPos val="r"/>
        <c:majorGridlines>
          <c:spPr>
            <a:ln w="2540"/>
          </c:spPr>
        </c:majorGridlines>
        <c:majorTickMark val="out"/>
        <c:minorTickMark val="none"/>
        <c:tickLblPos val="nextTo"/>
        <c:crossAx val="-2068027336"/>
        <c:crosses val="autoZero"/>
        <c:txPr>
          <a:bodyPr/>
          <a:lstStyle/>
          <a:p>
            <a:pPr>
              <a:defRPr sz="800" b="0">
                <a:solidFill>
                  <a:srgbClr val="666666"/>
                </a:solidFill>
              </a:defRPr>
            </a:pPr>
            <a:endParaRPr lang="en-US"/>
          </a:p>
        </c:txPr>
      </c:valAx>
    </c:plotArea>
    <c:legend>
      <c:legendPos val="t"/>
      <c:txPr>
        <a:bodyPr/>
        <a:lstStyle/>
        <a:p>
          <a:pPr>
            <a:defRPr sz="1000">
              <a:solidFill>
                <a:srgbClr val="666666"/>
              </a:solidFill>
            </a:defRPr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Illustrative ROI</c:v>
                </c:pt>
              </c:strCache>
            </c:strRef>
          </c:tx>
          <c:spPr>
            <a:solidFill>
              <a:srgbClr val="00838F"/>
            </a:solidFill>
            <a:ln>
              <a:solidFill>
                <a:srgbClr val="00838F"/>
              </a:solidFill>
            </a:ln>
          </c:spPr>
          <c:dLbls>
            <c:txPr>
              <a:bodyPr/>
              <a:lstStyle/>
              <a:p>
                <a:pPr>
                  <a:defRPr sz="800">
                    <a:solidFill>
                      <a:srgbClr val="333333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Pilot cost ($k)</c:v>
                </c:pt>
                <c:pt idx="1">
                  <c:v>Estimated annual savings ($k)</c:v>
                </c:pt>
                <c:pt idx="2">
                  <c:v>Estimated payback (months)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900</c:v>
                </c:pt>
                <c:pt idx="2">
                  <c:v>3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rgbClr val="666666"/>
                </a:solidFill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>
          <c:spPr>
            <a:ln w="2540"/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rgbClr val="666666"/>
                </a:solidFill>
              </a:defRPr>
            </a:pPr>
          </a:p>
        </c:txPr>
        <c:crossAx val="-2068027336"/>
        <c:crosses val="autoZero"/>
      </c:valAx>
    </c:plotArea>
    <c:legend>
      <c:legendPos val="t"/>
      <c:txPr>
        <a:bodyPr/>
        <a:lstStyle/>
        <a:p>
          <a:pPr>
            <a:defRPr sz="1000">
              <a:solidFill>
                <a:srgbClr val="666666"/>
              </a:solidFill>
            </a:defRPr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2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image" Target="../media/image2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919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4487"/>
            <a:ext cx="9144000" cy="2562225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4800" y="745200"/>
            <a:ext cx="8478000" cy="11664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3200" b="1">
                <a:solidFill>
                  <a:srgbClr val="FFFFFF"/>
                </a:solidFill>
                <a:latin typeface="Arial"/>
              </a:rPr>
              <a:t>Make pharma knowledge </a:t>
            </a:r>
            <a:r>
              <a:rPr sz="3200" b="1">
                <a:solidFill>
                  <a:srgbClr val="FFFFFF"/>
                </a:solidFill>
                <a:latin typeface="Arial"/>
              </a:rPr>
              <a:t>RAG-ready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800" y="1915200"/>
            <a:ext cx="8478000" cy="3996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DAC997"/>
                </a:solidFill>
                <a:latin typeface="Arial"/>
              </a:rPr>
              <a:t>90-day</a:t>
            </a:r>
            <a:r>
              <a:rPr sz="1400">
                <a:solidFill>
                  <a:srgbClr val="DAC997"/>
                </a:solidFill>
                <a:latin typeface="Arial"/>
              </a:rPr>
              <a:t> pilot to cut hallucinations and compliance risk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919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4572000" y="1112400"/>
          <a:ext cx="4237200" cy="292319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A7C0FF"/>
                </a:solidFill>
                <a:latin typeface="Arial"/>
              </a:rPr>
              <a:t>Pilot success metrics (targets)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34800" y="1209600"/>
            <a:ext cx="3826800" cy="31896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600">
                <a:solidFill>
                  <a:srgbClr val="FFFFFF"/>
                </a:solidFill>
                <a:latin typeface="Arial"/>
              </a:rPr>
              <a:t>Pilot is successful only if we hit measurable targets:</a:t>
            </a:r>
          </a:p>
          <a:p>
            <a:pPr algn="l">
              <a:lnSpc>
                <a:spcPct val="125000"/>
              </a:lnSpc>
            </a:pPr>
            <a:r>
              <a:rPr sz="1600" b="1">
                <a:solidFill>
                  <a:srgbClr val="FFFFFF"/>
                </a:solidFill>
                <a:latin typeface="Arial"/>
              </a:rPr>
              <a:t>50–70%</a:t>
            </a:r>
            <a:r>
              <a:rPr sz="1600">
                <a:solidFill>
                  <a:srgbClr val="FFFFFF"/>
                </a:solidFill>
                <a:latin typeface="Arial"/>
              </a:rPr>
              <a:t> faster insight retrieval on selected corpora</a:t>
            </a:r>
          </a:p>
          <a:p>
            <a:pPr algn="l">
              <a:lnSpc>
                <a:spcPct val="125000"/>
              </a:lnSpc>
            </a:pPr>
            <a:r>
              <a:rPr sz="1600" b="1">
                <a:solidFill>
                  <a:srgbClr val="FFFFFF"/>
                </a:solidFill>
                <a:latin typeface="Arial"/>
              </a:rPr>
              <a:t>&lt;10%</a:t>
            </a:r>
            <a:r>
              <a:rPr sz="1600">
                <a:solidFill>
                  <a:srgbClr val="FFFFFF"/>
                </a:solidFill>
                <a:latin typeface="Arial"/>
              </a:rPr>
              <a:t> hallucination/error rate on a defined eval set</a:t>
            </a:r>
          </a:p>
          <a:p>
            <a:pPr algn="l">
              <a:lnSpc>
                <a:spcPct val="125000"/>
              </a:lnSpc>
            </a:pPr>
            <a:r>
              <a:rPr sz="1600" b="1">
                <a:solidFill>
                  <a:srgbClr val="FFFFFF"/>
                </a:solidFill>
                <a:latin typeface="Arial"/>
              </a:rPr>
              <a:t>Audit-ready</a:t>
            </a:r>
            <a:r>
              <a:rPr sz="1600">
                <a:solidFill>
                  <a:srgbClr val="FFFFFF"/>
                </a:solidFill>
                <a:latin typeface="Arial"/>
              </a:rPr>
              <a:t> provenance: citations, timestamps, owner, and confidence metadata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919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4572000" y="1112400"/>
          <a:ext cx="4237200" cy="292319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A7C0FF"/>
                </a:solidFill>
                <a:latin typeface="Arial"/>
              </a:rPr>
              <a:t>ROI model and required inputs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34800" y="1209600"/>
            <a:ext cx="3826800" cy="31896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600">
                <a:solidFill>
                  <a:srgbClr val="FFFFFF"/>
                </a:solidFill>
                <a:latin typeface="Arial"/>
              </a:rPr>
              <a:t>Value case combines </a:t>
            </a:r>
            <a:r>
              <a:rPr sz="1600" b="1">
                <a:solidFill>
                  <a:srgbClr val="FFFFFF"/>
                </a:solidFill>
                <a:latin typeface="Arial"/>
              </a:rPr>
              <a:t>time-to-insight</a:t>
            </a:r>
            <a:r>
              <a:rPr sz="1600">
                <a:solidFill>
                  <a:srgbClr val="FFFFFF"/>
                </a:solidFill>
                <a:latin typeface="Arial"/>
              </a:rPr>
              <a:t> savings and </a:t>
            </a:r>
            <a:r>
              <a:rPr sz="1600" b="1">
                <a:solidFill>
                  <a:srgbClr val="FFFFFF"/>
                </a:solidFill>
                <a:latin typeface="Arial"/>
              </a:rPr>
              <a:t>risk avoidance</a:t>
            </a:r>
            <a:r>
              <a:rPr sz="1600">
                <a:solidFill>
                  <a:srgbClr val="FFFFFF"/>
                </a:solidFill>
                <a:latin typeface="Arial"/>
              </a:rPr>
              <a:t>. Provide inputs to finalize ROI:</a:t>
            </a:r>
          </a:p>
          <a:p>
            <a:pPr algn="l">
              <a:lnSpc>
                <a:spcPct val="125000"/>
              </a:lnSpc>
            </a:pPr>
            <a:r>
              <a:rPr sz="1600" b="1">
                <a:solidFill>
                  <a:srgbClr val="FFFFFF"/>
                </a:solidFill>
                <a:latin typeface="Arial"/>
              </a:rPr>
              <a:t>[NEEDS YOUR INPUT]</a:t>
            </a:r>
            <a:r>
              <a:rPr sz="1600">
                <a:solidFill>
                  <a:srgbClr val="FFFFFF"/>
                </a:solidFill>
                <a:latin typeface="Arial"/>
              </a:rPr>
              <a:t> approved pilot cost and run-rate scaling cost</a:t>
            </a:r>
          </a:p>
          <a:p>
            <a:pPr algn="l">
              <a:lnSpc>
                <a:spcPct val="125000"/>
              </a:lnSpc>
            </a:pPr>
            <a:r>
              <a:rPr sz="1600" b="1">
                <a:solidFill>
                  <a:srgbClr val="FFFFFF"/>
                </a:solidFill>
                <a:latin typeface="Arial"/>
              </a:rPr>
              <a:t>[NEEDS YOUR INPUT]</a:t>
            </a:r>
            <a:r>
              <a:rPr sz="1600">
                <a:solidFill>
                  <a:srgbClr val="FFFFFF"/>
                </a:solidFill>
                <a:latin typeface="Arial"/>
              </a:rPr>
              <a:t> analyst hours/week on competitive intel retrieval</a:t>
            </a:r>
          </a:p>
          <a:p>
            <a:pPr algn="l">
              <a:lnSpc>
                <a:spcPct val="125000"/>
              </a:lnSpc>
            </a:pPr>
            <a:r>
              <a:rPr sz="1600" b="1">
                <a:solidFill>
                  <a:srgbClr val="FFFFFF"/>
                </a:solidFill>
                <a:latin typeface="Arial"/>
              </a:rPr>
              <a:t>[NEEDS YOUR INPUT]</a:t>
            </a:r>
            <a:r>
              <a:rPr sz="1600">
                <a:solidFill>
                  <a:srgbClr val="FFFFFF"/>
                </a:solidFill>
                <a:latin typeface="Arial"/>
              </a:rPr>
              <a:t> fully loaded labor rates and audit findings cost assumptions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919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A7C0FF"/>
                </a:solidFill>
                <a:latin typeface="Arial"/>
              </a:rPr>
              <a:t>Governance and decision rights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1200" y="2696400"/>
            <a:ext cx="2120400" cy="712800"/>
          </a:xfrm>
          <a:prstGeom prst="rect">
            <a:avLst/>
          </a:prstGeom>
          <a:solidFill>
            <a:srgbClr val="7088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2041200" y="2696400"/>
            <a:ext cx="2120400" cy="712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RAG corpus rules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86000" y="1724400"/>
            <a:ext cx="2120400" cy="712800"/>
          </a:xfrm>
          <a:prstGeom prst="rect">
            <a:avLst/>
          </a:prstGeom>
          <a:solidFill>
            <a:srgbClr val="8A99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986000" y="1724400"/>
            <a:ext cx="2120400" cy="712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Data architecture council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6000" y="3671999"/>
            <a:ext cx="2120400" cy="712800"/>
          </a:xfrm>
          <a:prstGeom prst="rect">
            <a:avLst/>
          </a:prstGeom>
          <a:solidFill>
            <a:srgbClr val="8A99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4986000" y="3671999"/>
            <a:ext cx="2120400" cy="712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Domain content stewards</a:t>
            </a:r>
          </a:p>
        </p:txBody>
      </p:sp>
      <p:cxnSp>
        <p:nvCxnSpPr>
          <p:cNvPr id="10" name="Connector 9"/>
          <p:cNvCxnSpPr/>
          <p:nvPr/>
        </p:nvCxnSpPr>
        <p:spPr>
          <a:xfrm>
            <a:off x="4417200" y="3052800"/>
            <a:ext cx="313200" cy="3600"/>
          </a:xfrm>
          <a:prstGeom prst="line">
            <a:avLst/>
          </a:prstGeom>
          <a:ln w="14400">
            <a:solidFill>
              <a:srgbClr val="7088A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41200" y="2307600"/>
            <a:ext cx="2120400" cy="392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100" b="1">
                <a:solidFill>
                  <a:srgbClr val="DAC997"/>
                </a:solidFill>
                <a:latin typeface="Arial"/>
              </a:rPr>
              <a:t>Standard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86000" y="1332000"/>
            <a:ext cx="2120400" cy="392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100" b="1">
                <a:solidFill>
                  <a:srgbClr val="DAC997"/>
                </a:solidFill>
                <a:latin typeface="Arial"/>
              </a:rPr>
              <a:t>Owners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919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4800" y="334800"/>
            <a:ext cx="40284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A7C0FF"/>
                </a:solidFill>
                <a:latin typeface="Arial"/>
              </a:rPr>
              <a:t>Decision and kickoff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7200" y="946800"/>
            <a:ext cx="4028400" cy="8568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FFFFFF"/>
                </a:solidFill>
                <a:latin typeface="Arial"/>
              </a:rPr>
              <a:t>Sponsor decision, unblock access, and assign a single accountable product owner for the pilot outcomes.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400" y="630000"/>
            <a:ext cx="248399" cy="248399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209200" y="558000"/>
            <a:ext cx="3600000" cy="392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CDO</a:t>
            </a:r>
            <a:r>
              <a:rPr sz="1400" b="1">
                <a:solidFill>
                  <a:srgbClr val="FFFFFF"/>
                </a:solidFill>
                <a:latin typeface="Arial"/>
              </a:rPr>
              <a:t> + </a:t>
            </a:r>
            <a:r>
              <a:rPr sz="1400" b="1">
                <a:solidFill>
                  <a:srgbClr val="FFFFFF"/>
                </a:solidFill>
                <a:latin typeface="Arial"/>
              </a:rPr>
              <a:t>AI lead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7200" y="2340000"/>
            <a:ext cx="4028400" cy="8568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FFFFFF"/>
                </a:solidFill>
                <a:latin typeface="Arial"/>
              </a:rPr>
              <a:t>Decision date to enable a clean start and complete the pilot within the next quarter window.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400" y="2019600"/>
            <a:ext cx="248399" cy="248399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209200" y="1947600"/>
            <a:ext cx="3600000" cy="392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By Feb 20, 2026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7200" y="3729600"/>
            <a:ext cx="4028400" cy="8568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FFFFFF"/>
                </a:solidFill>
                <a:latin typeface="Arial"/>
              </a:rPr>
              <a:t>Product owner, data engineering, ML engineering, compliance signoff, and IT access to selected repositories.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400" y="3409200"/>
            <a:ext cx="248399" cy="248399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209200" y="3337200"/>
            <a:ext cx="3600000" cy="392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Named core team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800" y="1832400"/>
            <a:ext cx="4031999" cy="25668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600">
                <a:solidFill>
                  <a:srgbClr val="FFFFFF"/>
                </a:solidFill>
                <a:latin typeface="Arial"/>
              </a:rPr>
              <a:t>Confirm pilot corpora + 2–3 use cases (e.g., </a:t>
            </a:r>
            <a:r>
              <a:rPr sz="1600" b="1">
                <a:solidFill>
                  <a:srgbClr val="FFFFFF"/>
                </a:solidFill>
                <a:latin typeface="Arial"/>
              </a:rPr>
              <a:t>competitive intelligence</a:t>
            </a:r>
            <a:r>
              <a:rPr sz="1600">
                <a:solidFill>
                  <a:srgbClr val="FFFFFF"/>
                </a:solidFill>
                <a:latin typeface="Arial"/>
              </a:rPr>
              <a:t>, PMR analysis, patient journey planning) and agree on target metrics: </a:t>
            </a:r>
            <a:r>
              <a:rPr sz="1600" b="1">
                <a:solidFill>
                  <a:srgbClr val="FFFFFF"/>
                </a:solidFill>
                <a:latin typeface="Arial"/>
              </a:rPr>
              <a:t>&lt;10%</a:t>
            </a:r>
            <a:r>
              <a:rPr sz="1600">
                <a:solidFill>
                  <a:srgbClr val="FFFFFF"/>
                </a:solidFill>
                <a:latin typeface="Arial"/>
              </a:rPr>
              <a:t> errors and </a:t>
            </a:r>
            <a:r>
              <a:rPr sz="1600" b="1">
                <a:solidFill>
                  <a:srgbClr val="FFFFFF"/>
                </a:solidFill>
                <a:latin typeface="Arial"/>
              </a:rPr>
              <a:t>50–70%</a:t>
            </a:r>
            <a:r>
              <a:rPr sz="1600">
                <a:solidFill>
                  <a:srgbClr val="FFFFFF"/>
                </a:solidFill>
                <a:latin typeface="Arial"/>
              </a:rPr>
              <a:t> faster retrieval.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4800" y="1209600"/>
            <a:ext cx="4031999" cy="6228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1600" b="1">
                <a:solidFill>
                  <a:srgbClr val="FFFFFF"/>
                </a:solidFill>
                <a:latin typeface="Arial"/>
              </a:rPr>
              <a:t>Approve the </a:t>
            </a:r>
            <a:r>
              <a:rPr sz="1600" b="1">
                <a:solidFill>
                  <a:srgbClr val="FFFFFF"/>
                </a:solidFill>
                <a:latin typeface="Arial"/>
              </a:rPr>
              <a:t>90-day</a:t>
            </a:r>
            <a:r>
              <a:rPr sz="1600" b="1">
                <a:solidFill>
                  <a:srgbClr val="FFFFFF"/>
                </a:solidFill>
                <a:latin typeface="Arial"/>
              </a:rPr>
              <a:t> pilot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9192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34800" y="1209600"/>
            <a:ext cx="8478000" cy="31968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Implementation details to finalize during design</a:t>
            </a:r>
          </a:p>
          <a:p>
            <a:pPr algn="l">
              <a:lnSpc>
                <a:spcPct val="125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Chunking strategy:</a:t>
            </a:r>
            <a:r>
              <a:rPr sz="1100">
                <a:solidFill>
                  <a:srgbClr val="FFFFFF"/>
                </a:solidFill>
                <a:latin typeface="Arial"/>
              </a:rPr>
              <a:t> policy for chunk size, overlap, and section-aware splitting</a:t>
            </a:r>
          </a:p>
          <a:p>
            <a:pPr algn="l">
              <a:lnSpc>
                <a:spcPct val="125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Embedding approach:</a:t>
            </a:r>
            <a:r>
              <a:rPr sz="1100">
                <a:solidFill>
                  <a:srgbClr val="FFFFFF"/>
                </a:solidFill>
                <a:latin typeface="Arial"/>
              </a:rPr>
              <a:t> model selection criteria, normalization, update strategy</a:t>
            </a:r>
          </a:p>
          <a:p>
            <a:pPr algn="l">
              <a:lnSpc>
                <a:spcPct val="125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Vector DB design:</a:t>
            </a:r>
            <a:r>
              <a:rPr sz="1100">
                <a:solidFill>
                  <a:srgbClr val="FFFFFF"/>
                </a:solidFill>
                <a:latin typeface="Arial"/>
              </a:rPr>
              <a:t> namespace strategy by corpus, metadata indexes, retention rules</a:t>
            </a:r>
          </a:p>
          <a:p>
            <a:pPr algn="l">
              <a:lnSpc>
                <a:spcPct val="125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Retrieval controls:</a:t>
            </a:r>
            <a:r>
              <a:rPr sz="1100">
                <a:solidFill>
                  <a:srgbClr val="FFFFFF"/>
                </a:solidFill>
                <a:latin typeface="Arial"/>
              </a:rPr>
              <a:t> ranking signals, filters (recency, authority), citation requirements</a:t>
            </a:r>
          </a:p>
          <a:p>
            <a:pPr algn="l">
              <a:lnSpc>
                <a:spcPct val="125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Evaluation harness:</a:t>
            </a:r>
            <a:r>
              <a:rPr sz="1100">
                <a:solidFill>
                  <a:srgbClr val="FFFFFF"/>
                </a:solidFill>
                <a:latin typeface="Arial"/>
              </a:rPr>
              <a:t> golden Q&amp;A set, hallucination taxonomy, acceptance thresholds</a:t>
            </a:r>
          </a:p>
          <a:p>
            <a:pPr algn="l">
              <a:lnSpc>
                <a:spcPct val="125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Compliance controls:</a:t>
            </a:r>
            <a:r>
              <a:rPr sz="1100">
                <a:solidFill>
                  <a:srgbClr val="FFFFFF"/>
                </a:solidFill>
                <a:latin typeface="Arial"/>
              </a:rPr>
              <a:t> classification labels, access tiers, audit logging requirements</a:t>
            </a:r>
          </a:p>
          <a:p>
            <a:pPr algn="l">
              <a:lnSpc>
                <a:spcPct val="125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Open items:</a:t>
            </a:r>
            <a:r>
              <a:rPr sz="1100" b="1">
                <a:solidFill>
                  <a:srgbClr val="FFFFFF"/>
                </a:solidFill>
                <a:latin typeface="Arial"/>
              </a:rPr>
              <a:t>[NEEDS YOUR INPUT]</a:t>
            </a:r>
            <a:r>
              <a:rPr sz="1100">
                <a:solidFill>
                  <a:srgbClr val="FFFFFF"/>
                </a:solidFill>
                <a:latin typeface="Arial"/>
              </a:rPr>
              <a:t> approved cost and ROI assumptions to populate the ROI slide with final numbers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A7C0FF"/>
                </a:solidFill>
                <a:latin typeface="Arial"/>
              </a:rPr>
              <a:t>Technical appendix (RAG details)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919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A7C0FF"/>
                </a:solidFill>
                <a:latin typeface="Arial"/>
              </a:rPr>
              <a:t>Decision request and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800" y="2980800"/>
            <a:ext cx="4168800" cy="1828800"/>
          </a:xfrm>
          <a:prstGeom prst="rect">
            <a:avLst/>
          </a:prstGeom>
          <a:solidFill>
            <a:srgbClr val="657281"/>
          </a:solidFill>
          <a:ln w="14400">
            <a:solidFill>
              <a:srgbClr val="8A99A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Oval 4"/>
          <p:cNvSpPr/>
          <p:nvPr/>
        </p:nvSpPr>
        <p:spPr>
          <a:xfrm>
            <a:off x="489600" y="2811600"/>
            <a:ext cx="352800" cy="352800"/>
          </a:xfrm>
          <a:prstGeom prst="ellipse">
            <a:avLst/>
          </a:prstGeom>
          <a:solidFill>
            <a:srgbClr val="657281"/>
          </a:solidFill>
          <a:ln w="43200">
            <a:solidFill>
              <a:srgbClr val="8A99A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334800" y="3754800"/>
            <a:ext cx="4168800" cy="10548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FFFFFF"/>
                </a:solidFill>
                <a:latin typeface="Arial"/>
              </a:rPr>
              <a:t>Unmanaged content drives </a:t>
            </a:r>
            <a:r>
              <a:rPr sz="1400" b="1">
                <a:solidFill>
                  <a:srgbClr val="FFFFFF"/>
                </a:solidFill>
                <a:latin typeface="Arial"/>
              </a:rPr>
              <a:t>21–40%</a:t>
            </a:r>
            <a:r>
              <a:rPr sz="1400">
                <a:solidFill>
                  <a:srgbClr val="FFFFFF"/>
                </a:solidFill>
                <a:latin typeface="Arial"/>
              </a:rPr>
              <a:t> LLM errors and weak auditability, increasing compliance and IP exposure.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800" y="3164399"/>
            <a:ext cx="4168800" cy="5904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Why approve now: risk is in the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4000" y="2980800"/>
            <a:ext cx="4168800" cy="1828800"/>
          </a:xfrm>
          <a:prstGeom prst="rect">
            <a:avLst/>
          </a:prstGeom>
          <a:solidFill>
            <a:srgbClr val="657281"/>
          </a:solidFill>
          <a:ln w="14400">
            <a:solidFill>
              <a:srgbClr val="8A99A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Oval 8"/>
          <p:cNvSpPr/>
          <p:nvPr/>
        </p:nvSpPr>
        <p:spPr>
          <a:xfrm>
            <a:off x="4798800" y="2811600"/>
            <a:ext cx="352800" cy="352800"/>
          </a:xfrm>
          <a:prstGeom prst="ellipse">
            <a:avLst/>
          </a:prstGeom>
          <a:solidFill>
            <a:srgbClr val="657281"/>
          </a:solidFill>
          <a:ln w="43200">
            <a:solidFill>
              <a:srgbClr val="8A99A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644000" y="3754800"/>
            <a:ext cx="4168800" cy="10548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FFFFFF"/>
                </a:solidFill>
                <a:latin typeface="Arial"/>
              </a:rPr>
              <a:t>Demonstrate </a:t>
            </a:r>
            <a:r>
              <a:rPr sz="1400" b="1">
                <a:solidFill>
                  <a:srgbClr val="FFFFFF"/>
                </a:solidFill>
                <a:latin typeface="Arial"/>
              </a:rPr>
              <a:t>&lt;10%</a:t>
            </a:r>
            <a:r>
              <a:rPr sz="1400">
                <a:solidFill>
                  <a:srgbClr val="FFFFFF"/>
                </a:solidFill>
                <a:latin typeface="Arial"/>
              </a:rPr>
              <a:t> hallucinations and </a:t>
            </a:r>
            <a:r>
              <a:rPr sz="1400" b="1">
                <a:solidFill>
                  <a:srgbClr val="FFFFFF"/>
                </a:solidFill>
                <a:latin typeface="Arial"/>
              </a:rPr>
              <a:t>50–70%</a:t>
            </a:r>
            <a:r>
              <a:rPr sz="1400">
                <a:solidFill>
                  <a:srgbClr val="FFFFFF"/>
                </a:solidFill>
                <a:latin typeface="Arial"/>
              </a:rPr>
              <a:t> faster insight retrieval on a curated corpus.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4000" y="3164399"/>
            <a:ext cx="4168800" cy="5904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What you get in 90 days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000" y="1206000"/>
            <a:ext cx="8326800" cy="11664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600">
                <a:solidFill>
                  <a:srgbClr val="FFFFFF"/>
                </a:solidFill>
                <a:latin typeface="Arial"/>
              </a:rPr>
              <a:t>Approve a </a:t>
            </a:r>
            <a:r>
              <a:rPr sz="1600" b="1">
                <a:solidFill>
                  <a:srgbClr val="FFFFFF"/>
                </a:solidFill>
                <a:latin typeface="Arial"/>
              </a:rPr>
              <a:t>90-day</a:t>
            </a:r>
            <a:r>
              <a:rPr sz="1600">
                <a:solidFill>
                  <a:srgbClr val="FFFFFF"/>
                </a:solidFill>
                <a:latin typeface="Arial"/>
              </a:rPr>
              <a:t> unstructured-data readiness pilot to create a </a:t>
            </a:r>
            <a:r>
              <a:rPr sz="1600" b="1">
                <a:solidFill>
                  <a:srgbClr val="FFFFFF"/>
                </a:solidFill>
                <a:latin typeface="Arial"/>
              </a:rPr>
              <a:t>trusted RAG corpus</a:t>
            </a:r>
            <a:r>
              <a:rPr sz="1600">
                <a:solidFill>
                  <a:srgbClr val="FFFFFF"/>
                </a:solidFill>
                <a:latin typeface="Arial"/>
              </a:rPr>
              <a:t> for competitive intelligence and adjacent use cases, with measurable quality, risk, and speed improvements.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4800" y="1350000"/>
            <a:ext cx="21600" cy="673200"/>
          </a:xfrm>
          <a:prstGeom prst="rect">
            <a:avLst/>
          </a:prstGeom>
          <a:solidFill>
            <a:srgbClr val="7088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0" y="2890800"/>
            <a:ext cx="190800" cy="190800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600" y="2890800"/>
            <a:ext cx="190800" cy="190800"/>
          </a:xfrm>
          <a:prstGeom prst="rect">
            <a:avLst/>
          </a:prstGeom>
          <a:ln>
            <a:noFill/>
          </a:ln>
        </p:spPr>
      </p:pic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919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4572000" y="1112400"/>
          <a:ext cx="4237200" cy="292319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A7C0FF"/>
                </a:solidFill>
                <a:latin typeface="Arial"/>
              </a:rPr>
              <a:t>Unstructured content is the risk surface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34800" y="1209600"/>
            <a:ext cx="3826800" cy="31896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600" b="1">
                <a:solidFill>
                  <a:srgbClr val="FFFFFF"/>
                </a:solidFill>
                <a:latin typeface="Arial"/>
              </a:rPr>
              <a:t>80%</a:t>
            </a:r>
            <a:r>
              <a:rPr sz="1600">
                <a:solidFill>
                  <a:srgbClr val="FFFFFF"/>
                </a:solidFill>
                <a:latin typeface="Arial"/>
              </a:rPr>
              <a:t> of competitive intelligence is trapped in unstructured assets (decks, study reports, CRM notes, emails, call recordings, SharePoint). Without ownership, deduplication, and metadata, RAG retrieval pulls stale or conflicting context, elevating </a:t>
            </a:r>
            <a:r>
              <a:rPr sz="1600" b="1">
                <a:solidFill>
                  <a:srgbClr val="FFFFFF"/>
                </a:solidFill>
                <a:latin typeface="Arial"/>
              </a:rPr>
              <a:t>compliance</a:t>
            </a:r>
            <a:r>
              <a:rPr sz="1600">
                <a:solidFill>
                  <a:srgbClr val="FFFFFF"/>
                </a:solidFill>
                <a:latin typeface="Arial"/>
              </a:rPr>
              <a:t> and </a:t>
            </a:r>
            <a:r>
              <a:rPr sz="1600" b="1">
                <a:solidFill>
                  <a:srgbClr val="FFFFFF"/>
                </a:solidFill>
                <a:latin typeface="Arial"/>
              </a:rPr>
              <a:t>IP leakage</a:t>
            </a:r>
            <a:r>
              <a:rPr sz="1600">
                <a:solidFill>
                  <a:srgbClr val="FFFFFF"/>
                </a:solidFill>
                <a:latin typeface="Arial"/>
              </a:rPr>
              <a:t> risk.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919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334800" y="1209600"/>
          <a:ext cx="4168800" cy="192599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800" y="3682800"/>
            <a:ext cx="4168800" cy="11268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FFFFFF"/>
                </a:solidFill>
                <a:latin typeface="Arial"/>
              </a:rPr>
              <a:t>On unmanaged corpora, copilots show </a:t>
            </a:r>
            <a:r>
              <a:rPr sz="1400" b="1">
                <a:solidFill>
                  <a:srgbClr val="FFFFFF"/>
                </a:solidFill>
                <a:latin typeface="Arial"/>
              </a:rPr>
              <a:t>21–40%</a:t>
            </a:r>
            <a:r>
              <a:rPr sz="1400">
                <a:solidFill>
                  <a:srgbClr val="FFFFFF"/>
                </a:solidFill>
                <a:latin typeface="Arial"/>
              </a:rPr>
              <a:t> error rates; curated corpora target </a:t>
            </a:r>
            <a:r>
              <a:rPr sz="1400" b="1">
                <a:solidFill>
                  <a:srgbClr val="FFFFFF"/>
                </a:solidFill>
                <a:latin typeface="Arial"/>
              </a:rPr>
              <a:t>&lt;10%</a:t>
            </a:r>
            <a:r>
              <a:rPr sz="1400">
                <a:solidFill>
                  <a:srgbClr val="FFFFFF"/>
                </a:solidFill>
                <a:latin typeface="Arial"/>
              </a:rPr>
              <a:t> with eval gating and source grounding.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800" y="3279600"/>
            <a:ext cx="4168800" cy="4067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Hallucination rates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A7C0FF"/>
                </a:solidFill>
                <a:latin typeface="Arial"/>
              </a:rPr>
              <a:t>Quality work reduces LLM failure modes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4644000" y="1209600"/>
          <a:ext cx="4168800" cy="1925999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44000" y="3682800"/>
            <a:ext cx="4168800" cy="11268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FFFFFF"/>
                </a:solidFill>
                <a:latin typeface="Arial"/>
              </a:rPr>
              <a:t>Early adopters report </a:t>
            </a:r>
            <a:r>
              <a:rPr sz="1400" b="1">
                <a:solidFill>
                  <a:srgbClr val="FFFFFF"/>
                </a:solidFill>
                <a:latin typeface="Arial"/>
              </a:rPr>
              <a:t>50–70%</a:t>
            </a:r>
            <a:r>
              <a:rPr sz="1400">
                <a:solidFill>
                  <a:srgbClr val="FFFFFF"/>
                </a:solidFill>
                <a:latin typeface="Arial"/>
              </a:rPr>
              <a:t> faster retrieval when RAG uses deduped, current, metadata-rich content with clear ownership.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000" y="3279600"/>
            <a:ext cx="4168800" cy="4067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Time to insight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919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4800" y="1530000"/>
            <a:ext cx="4031999" cy="687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Inventory</a:t>
            </a:r>
            <a:r>
              <a:rPr sz="1400">
                <a:solidFill>
                  <a:srgbClr val="FFFFFF"/>
                </a:solidFill>
                <a:latin typeface="Arial"/>
              </a:rPr>
              <a:t> sources, owners, refresh cycles; pick initial high-value corpora.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800" y="1123200"/>
            <a:ext cx="4031999" cy="4067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1) Audit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800" y="2761200"/>
            <a:ext cx="4031999" cy="687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Rate</a:t>
            </a:r>
            <a:r>
              <a:rPr sz="1400">
                <a:solidFill>
                  <a:srgbClr val="FFFFFF"/>
                </a:solidFill>
                <a:latin typeface="Arial"/>
              </a:rPr>
              <a:t> accuracy, completeness, currency; flag duplicates and conflicts.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800" y="2358000"/>
            <a:ext cx="4031999" cy="4067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2) Score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800" y="3996000"/>
            <a:ext cx="4031999" cy="687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Dedup</a:t>
            </a:r>
            <a:r>
              <a:rPr sz="1400">
                <a:solidFill>
                  <a:srgbClr val="FFFFFF"/>
                </a:solidFill>
                <a:latin typeface="Arial"/>
              </a:rPr>
              <a:t>, consolidate, enrich metadata; assign ownership and refresh SOPs.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800" y="3592800"/>
            <a:ext cx="4031999" cy="4067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3) Curate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1530000"/>
            <a:ext cx="4031999" cy="687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Define</a:t>
            </a:r>
            <a:r>
              <a:rPr sz="1400">
                <a:solidFill>
                  <a:srgbClr val="FFFFFF"/>
                </a:solidFill>
                <a:latin typeface="Arial"/>
              </a:rPr>
              <a:t> chunking, embeddings, vector DB schema, ranking and filters.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1123200"/>
            <a:ext cx="4031999" cy="4067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4) Design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2761200"/>
            <a:ext cx="4031999" cy="687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Build</a:t>
            </a:r>
            <a:r>
              <a:rPr sz="1400">
                <a:solidFill>
                  <a:srgbClr val="FFFFFF"/>
                </a:solidFill>
                <a:latin typeface="Arial"/>
              </a:rPr>
              <a:t> 2–3 use cases; measure accuracy, hallucinations, satisfaction.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2358000"/>
            <a:ext cx="4031999" cy="4067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5) Pilot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3996000"/>
            <a:ext cx="4031999" cy="687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Operationalize</a:t>
            </a:r>
            <a:r>
              <a:rPr sz="1400">
                <a:solidFill>
                  <a:srgbClr val="FFFFFF"/>
                </a:solidFill>
                <a:latin typeface="Arial"/>
              </a:rPr>
              <a:t> curation workflows, metrics, and continuous improvement.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3592800"/>
            <a:ext cx="4031999" cy="4067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6) Scale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A7C0FF"/>
                </a:solidFill>
                <a:latin typeface="Arial"/>
              </a:rPr>
              <a:t>Six-step RAG readiness playbook</a:t>
            </a: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9192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334800" y="1209600"/>
            <a:ext cx="6375600" cy="554400"/>
          </a:xfrm>
          <a:prstGeom prst="rect">
            <a:avLst/>
          </a:prstGeom>
          <a:solidFill>
            <a:srgbClr val="7088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334800" y="2318400"/>
            <a:ext cx="6375600" cy="554400"/>
          </a:xfrm>
          <a:prstGeom prst="rect">
            <a:avLst/>
          </a:prstGeom>
          <a:solidFill>
            <a:srgbClr val="8A99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334800" y="3430800"/>
            <a:ext cx="6375600" cy="554400"/>
          </a:xfrm>
          <a:prstGeom prst="rect">
            <a:avLst/>
          </a:prstGeom>
          <a:solidFill>
            <a:srgbClr val="6572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2584800" y="17640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Top corpora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800" y="12096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In scope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4400" y="12096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Out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4800" y="23184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AI readiness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4800" y="2872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Dedup+metadata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4800" y="3430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Chunk+embed+VDB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84800" y="39852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Owners+SOPs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94400" y="17640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All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94400" y="23184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Manual review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4400" y="2872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Full rewrite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4400" y="3430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LLM fine-tune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94400" y="39852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New DMS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5200" y="17640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Sources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5200" y="23184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Scoring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5200" y="2872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Enrich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200" y="3430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RAG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5200" y="39852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Operate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A7C0FF"/>
                </a:solidFill>
                <a:latin typeface="Arial"/>
              </a:rPr>
              <a:t>Scope boundaries for the pilot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4800" y="4539600"/>
            <a:ext cx="6375600" cy="10800"/>
          </a:xfrm>
          <a:prstGeom prst="rect">
            <a:avLst/>
          </a:prstGeom>
          <a:solidFill>
            <a:srgbClr val="8A99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9192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334800" y="2570400"/>
            <a:ext cx="2120400" cy="2239200"/>
          </a:xfrm>
          <a:prstGeom prst="rect">
            <a:avLst/>
          </a:prstGeom>
          <a:solidFill>
            <a:srgbClr val="6572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334800" y="3160800"/>
            <a:ext cx="2120400" cy="126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Audit</a:t>
            </a:r>
            <a:r>
              <a:rPr sz="1400">
                <a:solidFill>
                  <a:srgbClr val="FFFFFF"/>
                </a:solidFill>
                <a:latin typeface="Arial"/>
              </a:rPr>
              <a:t> sources, select corpora, confirm use cases, define success metrics.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800" y="2570400"/>
            <a:ext cx="2120400" cy="5904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Weeks 0–2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800" y="1209600"/>
            <a:ext cx="8478000" cy="939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600">
                <a:solidFill>
                  <a:srgbClr val="FFFFFF"/>
                </a:solidFill>
                <a:latin typeface="Arial"/>
              </a:rPr>
              <a:t>Move from </a:t>
            </a:r>
            <a:r>
              <a:rPr sz="1600" b="1">
                <a:solidFill>
                  <a:srgbClr val="FFFFFF"/>
                </a:solidFill>
                <a:latin typeface="Arial"/>
              </a:rPr>
              <a:t>unknown corpus quality</a:t>
            </a:r>
            <a:r>
              <a:rPr sz="1600">
                <a:solidFill>
                  <a:srgbClr val="FFFFFF"/>
                </a:solidFill>
                <a:latin typeface="Arial"/>
              </a:rPr>
              <a:t> to a </a:t>
            </a:r>
            <a:r>
              <a:rPr sz="1600" b="1">
                <a:solidFill>
                  <a:srgbClr val="FFFFFF"/>
                </a:solidFill>
                <a:latin typeface="Arial"/>
              </a:rPr>
              <a:t>measured</a:t>
            </a:r>
            <a:r>
              <a:rPr sz="1600">
                <a:solidFill>
                  <a:srgbClr val="FFFFFF"/>
                </a:solidFill>
                <a:latin typeface="Arial"/>
              </a:rPr>
              <a:t>, governed RAG-ready knowledge base with 4 gated phases and go/no-go criteria.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A7C0FF"/>
                </a:solidFill>
                <a:latin typeface="Arial"/>
              </a:rPr>
              <a:t>90-day pilot plan with milestones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1600" y="2570400"/>
            <a:ext cx="2120400" cy="2239200"/>
          </a:xfrm>
          <a:prstGeom prst="rect">
            <a:avLst/>
          </a:prstGeom>
          <a:solidFill>
            <a:srgbClr val="8A99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2451600" y="3160800"/>
            <a:ext cx="2120400" cy="126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Score</a:t>
            </a:r>
            <a:r>
              <a:rPr sz="1400">
                <a:solidFill>
                  <a:srgbClr val="FFFFFF"/>
                </a:solidFill>
                <a:latin typeface="Arial"/>
              </a:rPr>
              <a:t> content, map conflicts, prioritize curation backlog by risk and value.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1600" y="2570400"/>
            <a:ext cx="2120400" cy="5904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Weeks 3–5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2570400"/>
            <a:ext cx="2120400" cy="2239200"/>
          </a:xfrm>
          <a:prstGeom prst="rect">
            <a:avLst/>
          </a:prstGeom>
          <a:solidFill>
            <a:srgbClr val="7088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572000" y="3160800"/>
            <a:ext cx="2120400" cy="126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Curate</a:t>
            </a:r>
            <a:r>
              <a:rPr sz="1400">
                <a:solidFill>
                  <a:srgbClr val="FFFFFF"/>
                </a:solidFill>
                <a:latin typeface="Arial"/>
              </a:rPr>
              <a:t> and enrich; implement ownership and refresh workflow for pilot corpus.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2570400"/>
            <a:ext cx="2120400" cy="5904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Weeks 6–9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2400" y="2570400"/>
            <a:ext cx="2120400" cy="2239200"/>
          </a:xfrm>
          <a:prstGeom prst="rect">
            <a:avLst/>
          </a:prstGeom>
          <a:solidFill>
            <a:srgbClr val="7C8C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692400" y="3160800"/>
            <a:ext cx="2120400" cy="126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Build</a:t>
            </a:r>
            <a:r>
              <a:rPr sz="1400">
                <a:solidFill>
                  <a:srgbClr val="FFFFFF"/>
                </a:solidFill>
                <a:latin typeface="Arial"/>
              </a:rPr>
              <a:t> RAG pipeline and eval; report hallucination rate and retrieval speed.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92400" y="2570400"/>
            <a:ext cx="2120400" cy="5904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Weeks 10–13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4114800" y="4669200"/>
            <a:ext cx="313200" cy="3600"/>
          </a:xfrm>
          <a:prstGeom prst="line">
            <a:avLst/>
          </a:prstGeom>
          <a:ln w="14400">
            <a:solidFill>
              <a:srgbClr val="7088A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16"/>
          <p:cNvCxnSpPr/>
          <p:nvPr/>
        </p:nvCxnSpPr>
        <p:spPr>
          <a:xfrm>
            <a:off x="6235200" y="4669200"/>
            <a:ext cx="313200" cy="3600"/>
          </a:xfrm>
          <a:prstGeom prst="line">
            <a:avLst/>
          </a:prstGeom>
          <a:ln w="14400">
            <a:solidFill>
              <a:srgbClr val="FFFF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17"/>
          <p:cNvCxnSpPr/>
          <p:nvPr/>
        </p:nvCxnSpPr>
        <p:spPr>
          <a:xfrm>
            <a:off x="1998000" y="4669200"/>
            <a:ext cx="313200" cy="3600"/>
          </a:xfrm>
          <a:prstGeom prst="line">
            <a:avLst/>
          </a:prstGeom>
          <a:ln w="14400">
            <a:solidFill>
              <a:srgbClr val="7088A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9192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334800" y="1209600"/>
            <a:ext cx="6375600" cy="554400"/>
          </a:xfrm>
          <a:prstGeom prst="rect">
            <a:avLst/>
          </a:prstGeom>
          <a:solidFill>
            <a:srgbClr val="7088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334800" y="2318400"/>
            <a:ext cx="6375600" cy="554400"/>
          </a:xfrm>
          <a:prstGeom prst="rect">
            <a:avLst/>
          </a:prstGeom>
          <a:solidFill>
            <a:srgbClr val="8A99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334800" y="3430800"/>
            <a:ext cx="6375600" cy="554400"/>
          </a:xfrm>
          <a:prstGeom prst="rect">
            <a:avLst/>
          </a:prstGeom>
          <a:solidFill>
            <a:srgbClr val="6572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2584800" y="17640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PO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800" y="12096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Role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4400" y="12096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Need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4800" y="23184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Data eng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4800" y="2872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ML eng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4800" y="3430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Compliance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4400" y="17640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Named + 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94400" y="23184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Access+pipelines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94400" y="2872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Eval+tuning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4400" y="3430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PII/GxP rules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200" y="17640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PO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5200" y="23184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Data eng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5200" y="2872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ML eng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5200" y="3430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Compliance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A7C0FF"/>
                </a:solidFill>
                <a:latin typeface="Arial"/>
              </a:rPr>
              <a:t>Resource requirements</a:t>
            </a:r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9192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A7C0FF"/>
                </a:solidFill>
                <a:latin typeface="Arial"/>
              </a:rPr>
              <a:t>Risk map and mitigations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800" y="1209600"/>
            <a:ext cx="4237200" cy="1800000"/>
          </a:xfrm>
          <a:prstGeom prst="rect">
            <a:avLst/>
          </a:prstGeom>
          <a:solidFill>
            <a:srgbClr val="6572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334800" y="3009600"/>
            <a:ext cx="4237200" cy="1800000"/>
          </a:xfrm>
          <a:prstGeom prst="rect">
            <a:avLst/>
          </a:prstGeom>
          <a:solidFill>
            <a:srgbClr val="8A99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4572000" y="1209600"/>
            <a:ext cx="4237200" cy="1800000"/>
          </a:xfrm>
          <a:prstGeom prst="rect">
            <a:avLst/>
          </a:prstGeom>
          <a:solidFill>
            <a:srgbClr val="8A99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4572000" y="3009600"/>
            <a:ext cx="4237200" cy="1800000"/>
          </a:xfrm>
          <a:prstGeom prst="rect">
            <a:avLst/>
          </a:prstGeom>
          <a:solidFill>
            <a:srgbClr val="6572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334800" y="1598400"/>
            <a:ext cx="4237200" cy="14112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FFFFFF"/>
                </a:solidFill>
                <a:latin typeface="Arial"/>
              </a:rPr>
              <a:t>Regulated or sensitive content in corpus. Mitigate with </a:t>
            </a:r>
            <a:r>
              <a:rPr sz="1400" b="1">
                <a:solidFill>
                  <a:srgbClr val="FFFFFF"/>
                </a:solidFill>
                <a:latin typeface="Arial"/>
              </a:rPr>
              <a:t>classification</a:t>
            </a:r>
            <a:r>
              <a:rPr sz="1400">
                <a:solidFill>
                  <a:srgbClr val="FFFFFF"/>
                </a:solidFill>
                <a:latin typeface="Arial"/>
              </a:rPr>
              <a:t>, access controls, PII redaction, and audit logs.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00" y="1278000"/>
            <a:ext cx="248399" cy="248399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88400" y="1209600"/>
            <a:ext cx="3783600" cy="392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High impact, high likel.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1598400"/>
            <a:ext cx="4237200" cy="14112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FFFFFF"/>
                </a:solidFill>
                <a:latin typeface="Arial"/>
              </a:rPr>
              <a:t>Duplicates and stale decks degrade retrieval. Mitigate with </a:t>
            </a:r>
            <a:r>
              <a:rPr sz="1400" b="1">
                <a:solidFill>
                  <a:srgbClr val="FFFFFF"/>
                </a:solidFill>
                <a:latin typeface="Arial"/>
              </a:rPr>
              <a:t>dedup</a:t>
            </a:r>
            <a:r>
              <a:rPr sz="1400">
                <a:solidFill>
                  <a:srgbClr val="FFFFFF"/>
                </a:solidFill>
                <a:latin typeface="Arial"/>
              </a:rPr>
              <a:t>, recency scoring, and refresh cadence enforcement.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600" y="1278000"/>
            <a:ext cx="248399" cy="248399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025600" y="1209600"/>
            <a:ext cx="3783600" cy="392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Low impact, high likel.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1200" y="3398400"/>
            <a:ext cx="4237200" cy="14112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FFFFFF"/>
                </a:solidFill>
                <a:latin typeface="Arial"/>
              </a:rPr>
              <a:t>Conflicting “truth” sources cause wrong decisions. Mitigate with </a:t>
            </a:r>
            <a:r>
              <a:rPr sz="1400" b="1">
                <a:solidFill>
                  <a:srgbClr val="FFFFFF"/>
                </a:solidFill>
                <a:latin typeface="Arial"/>
              </a:rPr>
              <a:t>authoritative source</a:t>
            </a:r>
            <a:r>
              <a:rPr sz="1400">
                <a:solidFill>
                  <a:srgbClr val="FFFFFF"/>
                </a:solidFill>
                <a:latin typeface="Arial"/>
              </a:rPr>
              <a:t> tags and conflict resolution workflow.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00" y="3081600"/>
            <a:ext cx="248399" cy="248399"/>
          </a:xfrm>
          <a:prstGeom prst="rect">
            <a:avLst/>
          </a:prstGeom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784800" y="3009600"/>
            <a:ext cx="3783600" cy="392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High impact, low likel.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3398400"/>
            <a:ext cx="4237200" cy="14112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FFFFFF"/>
                </a:solidFill>
                <a:latin typeface="Arial"/>
              </a:rPr>
              <a:t>Minor metadata gaps. Mitigate via </a:t>
            </a:r>
            <a:r>
              <a:rPr sz="1400" b="1">
                <a:solidFill>
                  <a:srgbClr val="FFFFFF"/>
                </a:solidFill>
                <a:latin typeface="Arial"/>
              </a:rPr>
              <a:t>minimum metadata</a:t>
            </a:r>
            <a:r>
              <a:rPr sz="1400">
                <a:solidFill>
                  <a:srgbClr val="FFFFFF"/>
                </a:solidFill>
                <a:latin typeface="Arial"/>
              </a:rPr>
              <a:t> schema and automated enrichment where possible.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600" y="3081600"/>
            <a:ext cx="248399" cy="248399"/>
          </a:xfrm>
          <a:prstGeom prst="rect">
            <a:avLst/>
          </a:prstGeom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025600" y="3009600"/>
            <a:ext cx="3783600" cy="392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Low impact, low likel.</a:t>
            </a: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